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64" r:id="rId2"/>
  </p:sldMasterIdLst>
  <p:notesMasterIdLst>
    <p:notesMasterId r:id="rId47"/>
  </p:notesMasterIdLst>
  <p:handoutMasterIdLst>
    <p:handoutMasterId r:id="rId48"/>
  </p:handoutMasterIdLst>
  <p:sldIdLst>
    <p:sldId id="260" r:id="rId3"/>
    <p:sldId id="273" r:id="rId4"/>
    <p:sldId id="280" r:id="rId5"/>
    <p:sldId id="281" r:id="rId6"/>
    <p:sldId id="326" r:id="rId7"/>
    <p:sldId id="327" r:id="rId8"/>
    <p:sldId id="289" r:id="rId9"/>
    <p:sldId id="285" r:id="rId10"/>
    <p:sldId id="344" r:id="rId11"/>
    <p:sldId id="345" r:id="rId12"/>
    <p:sldId id="300" r:id="rId13"/>
    <p:sldId id="301" r:id="rId14"/>
    <p:sldId id="330" r:id="rId15"/>
    <p:sldId id="302" r:id="rId16"/>
    <p:sldId id="303" r:id="rId17"/>
    <p:sldId id="304" r:id="rId18"/>
    <p:sldId id="305" r:id="rId19"/>
    <p:sldId id="306" r:id="rId20"/>
    <p:sldId id="308" r:id="rId21"/>
    <p:sldId id="269" r:id="rId22"/>
    <p:sldId id="346" r:id="rId23"/>
    <p:sldId id="259" r:id="rId24"/>
    <p:sldId id="277" r:id="rId25"/>
    <p:sldId id="347" r:id="rId26"/>
    <p:sldId id="266" r:id="rId27"/>
    <p:sldId id="275" r:id="rId28"/>
    <p:sldId id="276" r:id="rId29"/>
    <p:sldId id="333" r:id="rId30"/>
    <p:sldId id="287" r:id="rId31"/>
    <p:sldId id="335" r:id="rId32"/>
    <p:sldId id="283" r:id="rId33"/>
    <p:sldId id="286" r:id="rId34"/>
    <p:sldId id="337" r:id="rId35"/>
    <p:sldId id="270" r:id="rId36"/>
    <p:sldId id="271" r:id="rId37"/>
    <p:sldId id="279" r:id="rId38"/>
    <p:sldId id="343" r:id="rId39"/>
    <p:sldId id="278" r:id="rId40"/>
    <p:sldId id="296" r:id="rId41"/>
    <p:sldId id="297" r:id="rId42"/>
    <p:sldId id="272" r:id="rId43"/>
    <p:sldId id="336" r:id="rId44"/>
    <p:sldId id="339" r:id="rId45"/>
    <p:sldId id="338" r:id="rId46"/>
  </p:sldIdLst>
  <p:sldSz cx="9144000" cy="6858000" type="screen4x3"/>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43" autoAdjust="0"/>
    <p:restoredTop sz="81773" autoAdjust="0"/>
  </p:normalViewPr>
  <p:slideViewPr>
    <p:cSldViewPr snapToGrid="0">
      <p:cViewPr varScale="1">
        <p:scale>
          <a:sx n="131" d="100"/>
          <a:sy n="131" d="100"/>
        </p:scale>
        <p:origin x="528" y="184"/>
      </p:cViewPr>
      <p:guideLst>
        <p:guide orient="horz" pos="3861"/>
        <p:guide pos="2880"/>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4.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esProps" Target="pres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C:\My%20Documents\SoilScience\Studente\16%20Fourie,%20H\Data\Count%20Ratio%20and%20Redox%20Data.xlsx" TargetMode="External"/><Relationship Id="rId2"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oleObject" Target="file:////C:\My%20Documents\SoilScience\Studente\16%20Fourie,%20H\Data\Count%20Ratio%20and%20Redox%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5453970797825"/>
          <c:y val="0.0368562393004464"/>
          <c:w val="0.856232439762479"/>
          <c:h val="0.831472318251126"/>
        </c:manualLayout>
      </c:layout>
      <c:lineChart>
        <c:grouping val="standard"/>
        <c:varyColors val="0"/>
        <c:ser>
          <c:idx val="2"/>
          <c:order val="0"/>
          <c:tx>
            <c:strRef>
              <c:f>'AD per horizon'!$E$143</c:f>
              <c:strCache>
                <c:ptCount val="1"/>
                <c:pt idx="0">
                  <c:v>AD</c:v>
                </c:pt>
              </c:strCache>
            </c:strRef>
          </c:tx>
          <c:spPr>
            <a:ln w="19050">
              <a:noFill/>
            </a:ln>
          </c:spPr>
          <c:marker>
            <c:symbol val="dash"/>
            <c:size val="5"/>
            <c:spPr>
              <a:solidFill>
                <a:srgbClr val="000000"/>
              </a:solidFill>
              <a:ln>
                <a:solidFill>
                  <a:srgbClr val="000000"/>
                </a:solidFill>
                <a:prstDash val="solid"/>
              </a:ln>
            </c:spPr>
          </c:marker>
          <c:errBars>
            <c:errDir val="y"/>
            <c:errBarType val="both"/>
            <c:errValType val="cust"/>
            <c:noEndCap val="0"/>
            <c:plus>
              <c:numRef>
                <c:f>'AD per horizon'!$F$144:$F$151</c:f>
                <c:numCache>
                  <c:formatCode>General</c:formatCode>
                  <c:ptCount val="8"/>
                  <c:pt idx="0">
                    <c:v>9.744508187426124</c:v>
                  </c:pt>
                  <c:pt idx="1">
                    <c:v>38.82965837712842</c:v>
                  </c:pt>
                  <c:pt idx="2">
                    <c:v>56.14203115346859</c:v>
                  </c:pt>
                  <c:pt idx="3">
                    <c:v>17.6849010043586</c:v>
                  </c:pt>
                  <c:pt idx="4">
                    <c:v>22.49150693234652</c:v>
                  </c:pt>
                  <c:pt idx="5">
                    <c:v>53.45716418570833</c:v>
                  </c:pt>
                  <c:pt idx="6">
                    <c:v>26.47303834582008</c:v>
                  </c:pt>
                  <c:pt idx="7">
                    <c:v>10.3247342944936</c:v>
                  </c:pt>
                </c:numCache>
              </c:numRef>
            </c:plus>
            <c:minus>
              <c:numRef>
                <c:f>'AD per horizon'!$F$144:$F$151</c:f>
                <c:numCache>
                  <c:formatCode>General</c:formatCode>
                  <c:ptCount val="8"/>
                  <c:pt idx="0">
                    <c:v>9.744508187426124</c:v>
                  </c:pt>
                  <c:pt idx="1">
                    <c:v>38.82965837712842</c:v>
                  </c:pt>
                  <c:pt idx="2">
                    <c:v>56.14203115346859</c:v>
                  </c:pt>
                  <c:pt idx="3">
                    <c:v>17.6849010043586</c:v>
                  </c:pt>
                  <c:pt idx="4">
                    <c:v>22.49150693234652</c:v>
                  </c:pt>
                  <c:pt idx="5">
                    <c:v>53.45716418570833</c:v>
                  </c:pt>
                  <c:pt idx="6">
                    <c:v>26.47303834582008</c:v>
                  </c:pt>
                  <c:pt idx="7">
                    <c:v>10.3247342944936</c:v>
                  </c:pt>
                </c:numCache>
              </c:numRef>
            </c:minus>
            <c:spPr>
              <a:ln w="12700">
                <a:solidFill>
                  <a:srgbClr val="000000"/>
                </a:solidFill>
                <a:prstDash val="solid"/>
              </a:ln>
            </c:spPr>
          </c:errBars>
          <c:cat>
            <c:strRef>
              <c:f>'AD per horizon'!$D$144:$D$151</c:f>
              <c:strCache>
                <c:ptCount val="8"/>
                <c:pt idx="0">
                  <c:v>re</c:v>
                </c:pt>
                <c:pt idx="1">
                  <c:v>ne</c:v>
                </c:pt>
                <c:pt idx="2">
                  <c:v>ye</c:v>
                </c:pt>
                <c:pt idx="3">
                  <c:v>ot</c:v>
                </c:pt>
                <c:pt idx="4">
                  <c:v>sp</c:v>
                </c:pt>
                <c:pt idx="5">
                  <c:v>gs</c:v>
                </c:pt>
                <c:pt idx="6">
                  <c:v>on</c:v>
                </c:pt>
                <c:pt idx="7">
                  <c:v>gh </c:v>
                </c:pt>
              </c:strCache>
            </c:strRef>
          </c:cat>
          <c:val>
            <c:numRef>
              <c:f>'AD per horizon'!$E$144:$E$151</c:f>
              <c:numCache>
                <c:formatCode>0</c:formatCode>
                <c:ptCount val="8"/>
                <c:pt idx="0">
                  <c:v>17.29166666666667</c:v>
                </c:pt>
                <c:pt idx="1">
                  <c:v>90.07407407407406</c:v>
                </c:pt>
                <c:pt idx="2">
                  <c:v>82.29166666666668</c:v>
                </c:pt>
                <c:pt idx="3">
                  <c:v>126.793103448276</c:v>
                </c:pt>
                <c:pt idx="4">
                  <c:v>175.3703703703704</c:v>
                </c:pt>
                <c:pt idx="5">
                  <c:v>222.4583333333333</c:v>
                </c:pt>
                <c:pt idx="6">
                  <c:v>262.7666666666667</c:v>
                </c:pt>
                <c:pt idx="7">
                  <c:v>334.0862068965517</c:v>
                </c:pt>
              </c:numCache>
            </c:numRef>
          </c:val>
          <c:smooth val="0"/>
          <c:extLst xmlns:c16r2="http://schemas.microsoft.com/office/drawing/2015/06/chart">
            <c:ext xmlns:c16="http://schemas.microsoft.com/office/drawing/2014/chart" uri="{C3380CC4-5D6E-409C-BE32-E72D297353CC}">
              <c16:uniqueId val="{00000000-F6F9-45E6-A664-4E74CFD793AB}"/>
            </c:ext>
          </c:extLst>
        </c:ser>
        <c:dLbls>
          <c:showLegendKey val="0"/>
          <c:showVal val="0"/>
          <c:showCatName val="0"/>
          <c:showSerName val="0"/>
          <c:showPercent val="0"/>
          <c:showBubbleSize val="0"/>
        </c:dLbls>
        <c:marker val="1"/>
        <c:smooth val="0"/>
        <c:axId val="2023048752"/>
        <c:axId val="2023053120"/>
      </c:lineChart>
      <c:catAx>
        <c:axId val="2023048752"/>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2023053120"/>
        <c:crosses val="autoZero"/>
        <c:auto val="1"/>
        <c:lblAlgn val="ctr"/>
        <c:lblOffset val="100"/>
        <c:tickLblSkip val="1"/>
        <c:tickMarkSkip val="1"/>
        <c:noMultiLvlLbl val="0"/>
      </c:catAx>
      <c:valAx>
        <c:axId val="2023053120"/>
        <c:scaling>
          <c:orientation val="minMax"/>
          <c:max val="365.0"/>
          <c:min val="0.0"/>
        </c:scaling>
        <c:delete val="0"/>
        <c:axPos val="l"/>
        <c:title>
          <c:tx>
            <c:rich>
              <a:bodyPr/>
              <a:lstStyle/>
              <a:p>
                <a:pPr>
                  <a:defRPr sz="1200" b="0" i="0" u="none" strike="noStrike" baseline="0">
                    <a:solidFill>
                      <a:srgbClr val="000000"/>
                    </a:solidFill>
                    <a:latin typeface="Arial"/>
                    <a:ea typeface="Arial"/>
                    <a:cs typeface="Arial"/>
                  </a:defRPr>
                </a:pPr>
                <a:r>
                  <a:rPr lang="en-ZA" sz="1200" b="0" i="0" u="none" strike="noStrike" baseline="0" dirty="0">
                    <a:solidFill>
                      <a:srgbClr val="000000"/>
                    </a:solidFill>
                    <a:latin typeface="Arial"/>
                    <a:cs typeface="Arial"/>
                  </a:rPr>
                  <a:t>AD</a:t>
                </a:r>
                <a:r>
                  <a:rPr lang="en-ZA" sz="1200" b="0" i="0" u="none" strike="noStrike" baseline="-25000" dirty="0">
                    <a:solidFill>
                      <a:srgbClr val="000000"/>
                    </a:solidFill>
                    <a:latin typeface="Arial"/>
                    <a:cs typeface="Arial"/>
                  </a:rPr>
                  <a:t>s&gt;0.7</a:t>
                </a:r>
                <a:r>
                  <a:rPr lang="en-ZA" sz="1200" b="0" i="0" u="none" strike="noStrike" baseline="0" dirty="0">
                    <a:solidFill>
                      <a:srgbClr val="000000"/>
                    </a:solidFill>
                    <a:latin typeface="Arial"/>
                    <a:cs typeface="Arial"/>
                  </a:rPr>
                  <a:t> (days year</a:t>
                </a:r>
                <a:r>
                  <a:rPr lang="en-ZA" sz="1200" b="0" i="0" u="none" strike="noStrike" baseline="30000" dirty="0">
                    <a:solidFill>
                      <a:srgbClr val="000000"/>
                    </a:solidFill>
                    <a:latin typeface="Arial"/>
                    <a:cs typeface="Arial"/>
                  </a:rPr>
                  <a:t>-1</a:t>
                </a:r>
                <a:r>
                  <a:rPr lang="en-ZA" sz="1200" b="0" i="0" u="none" strike="noStrike" baseline="0" dirty="0">
                    <a:solidFill>
                      <a:srgbClr val="000000"/>
                    </a:solidFill>
                    <a:latin typeface="Arial"/>
                    <a:cs typeface="Arial"/>
                  </a:rPr>
                  <a:t>)</a:t>
                </a:r>
              </a:p>
            </c:rich>
          </c:tx>
          <c:layout>
            <c:manualLayout>
              <c:xMode val="edge"/>
              <c:yMode val="edge"/>
              <c:x val="0.0157882890179057"/>
              <c:y val="0.325526165578419"/>
            </c:manualLayout>
          </c:layout>
          <c:overlay val="0"/>
          <c:spPr>
            <a:noFill/>
            <a:ln w="25400">
              <a:noFill/>
            </a:ln>
          </c:spPr>
        </c:title>
        <c:numFmt formatCode="0" sourceLinked="0"/>
        <c:majorTickMark val="out"/>
        <c:minorTickMark val="out"/>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2023048752"/>
        <c:crosses val="autoZero"/>
        <c:crossBetween val="between"/>
        <c:majorUnit val="60.83333"/>
        <c:minorUnit val="30.41667"/>
      </c:valAx>
      <c:spPr>
        <a:noFill/>
        <a:ln w="3175">
          <a:solidFill>
            <a:srgbClr val="000000"/>
          </a:solidFill>
          <a:prstDash val="solid"/>
        </a:ln>
      </c:spPr>
    </c:plotArea>
    <c:plotVisOnly val="1"/>
    <c:dispBlanksAs val="gap"/>
    <c:showDLblsOverMax val="0"/>
  </c:chart>
  <c:spPr>
    <a:solidFill>
      <a:srgbClr val="FFFFFF"/>
    </a:solidFill>
    <a:ln w="6350">
      <a:noFill/>
    </a:ln>
  </c:spPr>
  <c:txPr>
    <a:bodyPr/>
    <a:lstStyle/>
    <a:p>
      <a:pPr>
        <a:defRPr sz="1200" b="0" i="0" u="none" strike="noStrike" baseline="0">
          <a:solidFill>
            <a:srgbClr val="000000"/>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9859758228322"/>
          <c:y val="0.0263294214628857"/>
          <c:w val="0.865283423921027"/>
          <c:h val="0.832599496213919"/>
        </c:manualLayout>
      </c:layout>
      <c:barChart>
        <c:barDir val="col"/>
        <c:grouping val="clustered"/>
        <c:varyColors val="0"/>
        <c:ser>
          <c:idx val="0"/>
          <c:order val="0"/>
          <c:tx>
            <c:strRef>
              <c:f>S!$AU$284</c:f>
              <c:strCache>
                <c:ptCount val="1"/>
                <c:pt idx="0">
                  <c:v>Topsoil</c:v>
                </c:pt>
              </c:strCache>
            </c:strRef>
          </c:tx>
          <c:spPr>
            <a:solidFill>
              <a:srgbClr val="996633"/>
            </a:solidFill>
            <a:ln w="12700">
              <a:noFill/>
            </a:ln>
            <a:scene3d>
              <a:camera prst="orthographicFront"/>
              <a:lightRig rig="threePt" dir="t"/>
            </a:scene3d>
            <a:sp3d>
              <a:bevelT/>
            </a:sp3d>
          </c:spPr>
          <c:invertIfNegative val="0"/>
          <c:dLbls>
            <c:numFmt formatCode="#,##0.00" sourceLinked="0"/>
            <c:spPr>
              <a:noFill/>
              <a:ln>
                <a:noFill/>
              </a:ln>
              <a:effectLst/>
            </c:sp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BarType val="both"/>
            <c:errValType val="cust"/>
            <c:noEndCap val="0"/>
            <c:plus>
              <c:numRef>
                <c:f>S!$AV$286:$AV$289</c:f>
                <c:numCache>
                  <c:formatCode>General</c:formatCode>
                  <c:ptCount val="4"/>
                  <c:pt idx="0">
                    <c:v>0.0129800186680893</c:v>
                  </c:pt>
                  <c:pt idx="1">
                    <c:v>0.0369834064983405</c:v>
                  </c:pt>
                  <c:pt idx="2">
                    <c:v>0.042433253160614</c:v>
                  </c:pt>
                  <c:pt idx="3">
                    <c:v>0.0383510268911599</c:v>
                  </c:pt>
                </c:numCache>
              </c:numRef>
            </c:plus>
            <c:minus>
              <c:numRef>
                <c:f>S!$AV$286:$AV$289</c:f>
                <c:numCache>
                  <c:formatCode>General</c:formatCode>
                  <c:ptCount val="4"/>
                  <c:pt idx="0">
                    <c:v>0.0129800186680893</c:v>
                  </c:pt>
                  <c:pt idx="1">
                    <c:v>0.0369834064983405</c:v>
                  </c:pt>
                  <c:pt idx="2">
                    <c:v>0.042433253160614</c:v>
                  </c:pt>
                  <c:pt idx="3">
                    <c:v>0.0383510268911599</c:v>
                  </c:pt>
                </c:numCache>
              </c:numRef>
            </c:minus>
          </c:errBars>
          <c:cat>
            <c:strRef>
              <c:f>S!$AT$286:$AT$289</c:f>
              <c:strCache>
                <c:ptCount val="4"/>
                <c:pt idx="0">
                  <c:v>Permanently dry</c:v>
                </c:pt>
                <c:pt idx="1">
                  <c:v>Temporary wet</c:v>
                </c:pt>
                <c:pt idx="2">
                  <c:v>Seasonally wet</c:v>
                </c:pt>
                <c:pt idx="3">
                  <c:v>Permanently wet</c:v>
                </c:pt>
              </c:strCache>
            </c:strRef>
          </c:cat>
          <c:val>
            <c:numRef>
              <c:f>S!$AU$286:$AU$289</c:f>
              <c:numCache>
                <c:formatCode>0.00</c:formatCode>
                <c:ptCount val="4"/>
                <c:pt idx="0">
                  <c:v>0.0759058923842007</c:v>
                </c:pt>
                <c:pt idx="1">
                  <c:v>0.525025030152788</c:v>
                </c:pt>
                <c:pt idx="2">
                  <c:v>0.744370182090744</c:v>
                </c:pt>
                <c:pt idx="3">
                  <c:v>0.969343008249674</c:v>
                </c:pt>
              </c:numCache>
            </c:numRef>
          </c:val>
          <c:extLst xmlns:c16r2="http://schemas.microsoft.com/office/drawing/2015/06/chart">
            <c:ext xmlns:c16="http://schemas.microsoft.com/office/drawing/2014/chart" uri="{C3380CC4-5D6E-409C-BE32-E72D297353CC}">
              <c16:uniqueId val="{00000000-63D7-4891-A4D5-36706C0430CD}"/>
            </c:ext>
          </c:extLst>
        </c:ser>
        <c:ser>
          <c:idx val="1"/>
          <c:order val="1"/>
          <c:tx>
            <c:strRef>
              <c:f>S!$AW$284</c:f>
              <c:strCache>
                <c:ptCount val="1"/>
                <c:pt idx="0">
                  <c:v>Subsoil</c:v>
                </c:pt>
              </c:strCache>
            </c:strRef>
          </c:tx>
          <c:spPr>
            <a:solidFill>
              <a:schemeClr val="accent1"/>
            </a:solidFill>
            <a:ln>
              <a:noFill/>
            </a:ln>
            <a:scene3d>
              <a:camera prst="orthographicFront"/>
              <a:lightRig rig="threePt" dir="t"/>
            </a:scene3d>
            <a:sp3d>
              <a:bevelT/>
            </a:sp3d>
          </c:spPr>
          <c:invertIfNegative val="0"/>
          <c:dLbls>
            <c:numFmt formatCode="#,##0.00" sourceLinked="0"/>
            <c:spPr>
              <a:noFill/>
              <a:ln>
                <a:noFill/>
              </a:ln>
              <a:effectLst/>
            </c:sp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BarType val="both"/>
            <c:errValType val="cust"/>
            <c:noEndCap val="0"/>
            <c:plus>
              <c:numRef>
                <c:f>S!$AX$286:$AX$289</c:f>
                <c:numCache>
                  <c:formatCode>General</c:formatCode>
                  <c:ptCount val="4"/>
                  <c:pt idx="0">
                    <c:v>0.0279656210306264</c:v>
                  </c:pt>
                  <c:pt idx="1">
                    <c:v>0.0326769906125348</c:v>
                  </c:pt>
                  <c:pt idx="2">
                    <c:v>0.0352471922603037</c:v>
                  </c:pt>
                  <c:pt idx="3">
                    <c:v>0.0166658017586517</c:v>
                  </c:pt>
                </c:numCache>
              </c:numRef>
            </c:plus>
            <c:minus>
              <c:numRef>
                <c:f>S!$AX$286:$AX$289</c:f>
                <c:numCache>
                  <c:formatCode>General</c:formatCode>
                  <c:ptCount val="4"/>
                  <c:pt idx="0">
                    <c:v>0.0279656210306264</c:v>
                  </c:pt>
                  <c:pt idx="1">
                    <c:v>0.0326769906125348</c:v>
                  </c:pt>
                  <c:pt idx="2">
                    <c:v>0.0352471922603037</c:v>
                  </c:pt>
                  <c:pt idx="3">
                    <c:v>0.0166658017586517</c:v>
                  </c:pt>
                </c:numCache>
              </c:numRef>
            </c:minus>
          </c:errBars>
          <c:val>
            <c:numRef>
              <c:f>S!$AW$286:$AW$289</c:f>
              <c:numCache>
                <c:formatCode>0.00</c:formatCode>
                <c:ptCount val="4"/>
                <c:pt idx="0">
                  <c:v>0.161750914363682</c:v>
                </c:pt>
                <c:pt idx="1">
                  <c:v>0.702223298059145</c:v>
                </c:pt>
                <c:pt idx="2">
                  <c:v>0.791185742346238</c:v>
                </c:pt>
                <c:pt idx="3">
                  <c:v>0.79415688322409</c:v>
                </c:pt>
              </c:numCache>
            </c:numRef>
          </c:val>
          <c:extLst xmlns:c16r2="http://schemas.microsoft.com/office/drawing/2015/06/chart">
            <c:ext xmlns:c16="http://schemas.microsoft.com/office/drawing/2014/chart" uri="{C3380CC4-5D6E-409C-BE32-E72D297353CC}">
              <c16:uniqueId val="{00000001-63D7-4891-A4D5-36706C0430CD}"/>
            </c:ext>
          </c:extLst>
        </c:ser>
        <c:dLbls>
          <c:showLegendKey val="0"/>
          <c:showVal val="0"/>
          <c:showCatName val="0"/>
          <c:showSerName val="0"/>
          <c:showPercent val="0"/>
          <c:showBubbleSize val="0"/>
        </c:dLbls>
        <c:gapWidth val="101"/>
        <c:axId val="2031239472"/>
        <c:axId val="2031246752"/>
      </c:barChart>
      <c:catAx>
        <c:axId val="2031239472"/>
        <c:scaling>
          <c:orientation val="minMax"/>
        </c:scaling>
        <c:delete val="0"/>
        <c:axPos val="b"/>
        <c:title>
          <c:tx>
            <c:rich>
              <a:bodyPr/>
              <a:lstStyle/>
              <a:p>
                <a:pPr>
                  <a:defRPr sz="1800"/>
                </a:pPr>
                <a:r>
                  <a:rPr lang="en-ZA" sz="1800"/>
                  <a:t>Wetland Zone</a:t>
                </a:r>
              </a:p>
            </c:rich>
          </c:tx>
          <c:overlay val="0"/>
        </c:title>
        <c:numFmt formatCode="General" sourceLinked="0"/>
        <c:majorTickMark val="out"/>
        <c:minorTickMark val="none"/>
        <c:tickLblPos val="nextTo"/>
        <c:crossAx val="2031246752"/>
        <c:crosses val="autoZero"/>
        <c:auto val="1"/>
        <c:lblAlgn val="ctr"/>
        <c:lblOffset val="100"/>
        <c:noMultiLvlLbl val="0"/>
      </c:catAx>
      <c:valAx>
        <c:axId val="2031246752"/>
        <c:scaling>
          <c:orientation val="minMax"/>
          <c:max val="1.0"/>
        </c:scaling>
        <c:delete val="0"/>
        <c:axPos val="l"/>
        <c:title>
          <c:tx>
            <c:rich>
              <a:bodyPr rot="-5400000" vert="horz"/>
              <a:lstStyle/>
              <a:p>
                <a:pPr>
                  <a:defRPr sz="1800" b="1">
                    <a:latin typeface="Calibri" pitchFamily="34" charset="0"/>
                    <a:cs typeface="Calibri" pitchFamily="34" charset="0"/>
                  </a:defRPr>
                </a:pPr>
                <a:r>
                  <a:rPr lang="en-ZA" sz="1800" b="1" dirty="0">
                    <a:latin typeface="Calibri" pitchFamily="34" charset="0"/>
                    <a:cs typeface="Calibri" pitchFamily="34" charset="0"/>
                  </a:rPr>
                  <a:t>Degree of water saturation (m</a:t>
                </a:r>
                <a:r>
                  <a:rPr lang="en-ZA" sz="1800" b="1" baseline="30000" dirty="0">
                    <a:latin typeface="Calibri" pitchFamily="34" charset="0"/>
                    <a:cs typeface="Calibri" pitchFamily="34" charset="0"/>
                  </a:rPr>
                  <a:t>3</a:t>
                </a:r>
                <a:r>
                  <a:rPr lang="en-ZA" sz="1800" b="1" dirty="0">
                    <a:latin typeface="Calibri" pitchFamily="34" charset="0"/>
                    <a:cs typeface="Calibri" pitchFamily="34" charset="0"/>
                  </a:rPr>
                  <a:t> m</a:t>
                </a:r>
                <a:r>
                  <a:rPr lang="en-ZA" sz="1800" b="1" baseline="30000" dirty="0">
                    <a:latin typeface="Calibri" pitchFamily="34" charset="0"/>
                    <a:cs typeface="Calibri" pitchFamily="34" charset="0"/>
                  </a:rPr>
                  <a:t>3</a:t>
                </a:r>
                <a:r>
                  <a:rPr lang="en-ZA" sz="1800" b="1" dirty="0">
                    <a:latin typeface="Calibri" pitchFamily="34" charset="0"/>
                    <a:cs typeface="Calibri" pitchFamily="34" charset="0"/>
                  </a:rPr>
                  <a:t>)</a:t>
                </a:r>
              </a:p>
            </c:rich>
          </c:tx>
          <c:overlay val="0"/>
        </c:title>
        <c:numFmt formatCode="0.0" sourceLinked="0"/>
        <c:majorTickMark val="out"/>
        <c:minorTickMark val="none"/>
        <c:tickLblPos val="nextTo"/>
        <c:crossAx val="2031239472"/>
        <c:crosses val="autoZero"/>
        <c:crossBetween val="between"/>
      </c:valAx>
      <c:spPr>
        <a:ln>
          <a:solidFill>
            <a:schemeClr val="tx1"/>
          </a:solidFill>
        </a:ln>
      </c:spPr>
    </c:plotArea>
    <c:legend>
      <c:legendPos val="r"/>
      <c:layout>
        <c:manualLayout>
          <c:xMode val="edge"/>
          <c:yMode val="edge"/>
          <c:x val="0.222905236318221"/>
          <c:y val="0.076169811614924"/>
          <c:w val="0.113735612795817"/>
          <c:h val="0.131188380397348"/>
        </c:manualLayout>
      </c:layout>
      <c:overlay val="0"/>
    </c:legend>
    <c:plotVisOnly val="1"/>
    <c:dispBlanksAs val="gap"/>
    <c:showDLblsOverMax val="0"/>
  </c:chart>
  <c:txPr>
    <a:bodyPr/>
    <a:lstStyle/>
    <a:p>
      <a:pPr>
        <a:defRPr sz="14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855519770979"/>
          <c:y val="0.0238298199385156"/>
          <c:w val="0.865285531102761"/>
          <c:h val="0.834823012736056"/>
        </c:manualLayout>
      </c:layout>
      <c:barChart>
        <c:barDir val="col"/>
        <c:grouping val="clustered"/>
        <c:varyColors val="0"/>
        <c:ser>
          <c:idx val="0"/>
          <c:order val="0"/>
          <c:tx>
            <c:strRef>
              <c:f>rH!$AU$118</c:f>
              <c:strCache>
                <c:ptCount val="1"/>
                <c:pt idx="0">
                  <c:v>Topsoil</c:v>
                </c:pt>
              </c:strCache>
            </c:strRef>
          </c:tx>
          <c:spPr>
            <a:solidFill>
              <a:srgbClr val="996633"/>
            </a:solidFill>
            <a:ln w="12700">
              <a:noFill/>
            </a:ln>
            <a:scene3d>
              <a:camera prst="orthographicFront"/>
              <a:lightRig rig="threePt" dir="t"/>
            </a:scene3d>
            <a:sp3d>
              <a:bevelT/>
            </a:sp3d>
          </c:spPr>
          <c:invertIfNegative val="0"/>
          <c:errBars>
            <c:errBarType val="both"/>
            <c:errValType val="cust"/>
            <c:noEndCap val="0"/>
            <c:plus>
              <c:numRef>
                <c:f>rH!$AV$120:$AV$123</c:f>
                <c:numCache>
                  <c:formatCode>General</c:formatCode>
                  <c:ptCount val="4"/>
                  <c:pt idx="0">
                    <c:v>0.841010371362416</c:v>
                  </c:pt>
                  <c:pt idx="1">
                    <c:v>1.96567005614967</c:v>
                  </c:pt>
                  <c:pt idx="2">
                    <c:v>2.16814123618137</c:v>
                  </c:pt>
                  <c:pt idx="3">
                    <c:v>0.501552008267788</c:v>
                  </c:pt>
                </c:numCache>
              </c:numRef>
            </c:plus>
            <c:minus>
              <c:numRef>
                <c:f>rH!$AV$120:$AV$123</c:f>
                <c:numCache>
                  <c:formatCode>General</c:formatCode>
                  <c:ptCount val="4"/>
                  <c:pt idx="0">
                    <c:v>0.841010371362416</c:v>
                  </c:pt>
                  <c:pt idx="1">
                    <c:v>1.96567005614967</c:v>
                  </c:pt>
                  <c:pt idx="2">
                    <c:v>2.16814123618137</c:v>
                  </c:pt>
                  <c:pt idx="3">
                    <c:v>0.501552008267788</c:v>
                  </c:pt>
                </c:numCache>
              </c:numRef>
            </c:minus>
          </c:errBars>
          <c:cat>
            <c:strRef>
              <c:f>S!$AT$286:$AT$289</c:f>
              <c:strCache>
                <c:ptCount val="4"/>
                <c:pt idx="0">
                  <c:v>Permanently dry</c:v>
                </c:pt>
                <c:pt idx="1">
                  <c:v>Temporary wet</c:v>
                </c:pt>
                <c:pt idx="2">
                  <c:v>Seasonally wet</c:v>
                </c:pt>
                <c:pt idx="3">
                  <c:v>Permanently wet</c:v>
                </c:pt>
              </c:strCache>
            </c:strRef>
          </c:cat>
          <c:val>
            <c:numRef>
              <c:f>rH!$AU$120:$AU$123</c:f>
              <c:numCache>
                <c:formatCode>0.000</c:formatCode>
                <c:ptCount val="4"/>
                <c:pt idx="0">
                  <c:v>25.75392231638418</c:v>
                </c:pt>
                <c:pt idx="1">
                  <c:v>21.03740583804143</c:v>
                </c:pt>
                <c:pt idx="2">
                  <c:v>8.82724693973635</c:v>
                </c:pt>
                <c:pt idx="3">
                  <c:v>4.865287193973636</c:v>
                </c:pt>
              </c:numCache>
            </c:numRef>
          </c:val>
          <c:extLst xmlns:c16r2="http://schemas.microsoft.com/office/drawing/2015/06/chart">
            <c:ext xmlns:c16="http://schemas.microsoft.com/office/drawing/2014/chart" uri="{C3380CC4-5D6E-409C-BE32-E72D297353CC}">
              <c16:uniqueId val="{00000000-079D-42B1-9363-EC49A33E8D7F}"/>
            </c:ext>
          </c:extLst>
        </c:ser>
        <c:ser>
          <c:idx val="1"/>
          <c:order val="1"/>
          <c:tx>
            <c:strRef>
              <c:f>rH!$AW$118</c:f>
              <c:strCache>
                <c:ptCount val="1"/>
                <c:pt idx="0">
                  <c:v>Subsoil</c:v>
                </c:pt>
              </c:strCache>
            </c:strRef>
          </c:tx>
          <c:spPr>
            <a:solidFill>
              <a:schemeClr val="tx2"/>
            </a:solidFill>
            <a:ln>
              <a:noFill/>
            </a:ln>
            <a:scene3d>
              <a:camera prst="orthographicFront"/>
              <a:lightRig rig="threePt" dir="t"/>
            </a:scene3d>
            <a:sp3d>
              <a:bevelT/>
            </a:sp3d>
          </c:spPr>
          <c:invertIfNegative val="0"/>
          <c:errBars>
            <c:errBarType val="both"/>
            <c:errValType val="cust"/>
            <c:noEndCap val="0"/>
            <c:plus>
              <c:numRef>
                <c:f>rH!$AX$120:$AX$123</c:f>
                <c:numCache>
                  <c:formatCode>General</c:formatCode>
                  <c:ptCount val="4"/>
                  <c:pt idx="0">
                    <c:v>0.859293975464271</c:v>
                  </c:pt>
                  <c:pt idx="1">
                    <c:v>2.146517307617606</c:v>
                  </c:pt>
                  <c:pt idx="2">
                    <c:v>1.017618356610515</c:v>
                  </c:pt>
                  <c:pt idx="3">
                    <c:v>0.60172023731996</c:v>
                  </c:pt>
                </c:numCache>
              </c:numRef>
            </c:plus>
            <c:minus>
              <c:numRef>
                <c:f>rH!$AX$120:$AX$123</c:f>
                <c:numCache>
                  <c:formatCode>General</c:formatCode>
                  <c:ptCount val="4"/>
                  <c:pt idx="0">
                    <c:v>0.859293975464271</c:v>
                  </c:pt>
                  <c:pt idx="1">
                    <c:v>2.146517307617606</c:v>
                  </c:pt>
                  <c:pt idx="2">
                    <c:v>1.017618356610515</c:v>
                  </c:pt>
                  <c:pt idx="3">
                    <c:v>0.60172023731996</c:v>
                  </c:pt>
                </c:numCache>
              </c:numRef>
            </c:minus>
          </c:errBars>
          <c:val>
            <c:numRef>
              <c:f>rH!$AW$120:$AW$123</c:f>
              <c:numCache>
                <c:formatCode>0.000</c:formatCode>
                <c:ptCount val="4"/>
                <c:pt idx="0">
                  <c:v>26.20686793785314</c:v>
                </c:pt>
                <c:pt idx="1">
                  <c:v>10.45762429378532</c:v>
                </c:pt>
                <c:pt idx="2">
                  <c:v>4.430100635593222</c:v>
                </c:pt>
                <c:pt idx="3">
                  <c:v>5.393954802259888</c:v>
                </c:pt>
              </c:numCache>
            </c:numRef>
          </c:val>
          <c:extLst xmlns:c16r2="http://schemas.microsoft.com/office/drawing/2015/06/chart">
            <c:ext xmlns:c16="http://schemas.microsoft.com/office/drawing/2014/chart" uri="{C3380CC4-5D6E-409C-BE32-E72D297353CC}">
              <c16:uniqueId val="{00000001-079D-42B1-9363-EC49A33E8D7F}"/>
            </c:ext>
          </c:extLst>
        </c:ser>
        <c:dLbls>
          <c:showLegendKey val="0"/>
          <c:showVal val="0"/>
          <c:showCatName val="0"/>
          <c:showSerName val="0"/>
          <c:showPercent val="0"/>
          <c:showBubbleSize val="0"/>
        </c:dLbls>
        <c:gapWidth val="101"/>
        <c:axId val="2024046176"/>
        <c:axId val="2024053472"/>
      </c:barChart>
      <c:catAx>
        <c:axId val="2024046176"/>
        <c:scaling>
          <c:orientation val="minMax"/>
        </c:scaling>
        <c:delete val="0"/>
        <c:axPos val="b"/>
        <c:title>
          <c:tx>
            <c:rich>
              <a:bodyPr/>
              <a:lstStyle/>
              <a:p>
                <a:pPr>
                  <a:defRPr sz="1800" b="1"/>
                </a:pPr>
                <a:r>
                  <a:rPr lang="en-ZA" sz="1800" b="1"/>
                  <a:t>Wetland Zone</a:t>
                </a:r>
              </a:p>
            </c:rich>
          </c:tx>
          <c:overlay val="0"/>
        </c:title>
        <c:numFmt formatCode="General" sourceLinked="0"/>
        <c:majorTickMark val="out"/>
        <c:minorTickMark val="none"/>
        <c:tickLblPos val="nextTo"/>
        <c:crossAx val="2024053472"/>
        <c:crosses val="autoZero"/>
        <c:auto val="1"/>
        <c:lblAlgn val="ctr"/>
        <c:lblOffset val="100"/>
        <c:noMultiLvlLbl val="0"/>
      </c:catAx>
      <c:valAx>
        <c:axId val="2024053472"/>
        <c:scaling>
          <c:orientation val="minMax"/>
        </c:scaling>
        <c:delete val="0"/>
        <c:axPos val="l"/>
        <c:title>
          <c:tx>
            <c:rich>
              <a:bodyPr rot="-5400000" vert="horz"/>
              <a:lstStyle/>
              <a:p>
                <a:pPr>
                  <a:defRPr sz="1800" b="1"/>
                </a:pPr>
                <a:r>
                  <a:rPr lang="en-ZA" sz="1800" b="1"/>
                  <a:t>rH</a:t>
                </a:r>
              </a:p>
            </c:rich>
          </c:tx>
          <c:overlay val="0"/>
        </c:title>
        <c:numFmt formatCode="0" sourceLinked="0"/>
        <c:majorTickMark val="out"/>
        <c:minorTickMark val="none"/>
        <c:tickLblPos val="nextTo"/>
        <c:crossAx val="2024046176"/>
        <c:crosses val="autoZero"/>
        <c:crossBetween val="between"/>
      </c:valAx>
      <c:spPr>
        <a:ln>
          <a:solidFill>
            <a:schemeClr val="tx1"/>
          </a:solidFill>
        </a:ln>
      </c:spPr>
    </c:plotArea>
    <c:legend>
      <c:legendPos val="r"/>
      <c:layout>
        <c:manualLayout>
          <c:xMode val="edge"/>
          <c:yMode val="edge"/>
          <c:x val="0.458370198497952"/>
          <c:y val="0.124788957424167"/>
          <c:w val="0.113735612795817"/>
          <c:h val="0.138810947265314"/>
        </c:manualLayout>
      </c:layout>
      <c:overlay val="0"/>
      <c:spPr>
        <a:noFill/>
        <a:ln>
          <a:noFill/>
        </a:ln>
      </c:spPr>
    </c:legend>
    <c:plotVisOnly val="1"/>
    <c:dispBlanksAs val="gap"/>
    <c:showDLblsOverMax val="0"/>
  </c:chart>
  <c:spPr>
    <a:ln>
      <a:noFill/>
    </a:ln>
  </c:spPr>
  <c:txPr>
    <a:bodyPr/>
    <a:lstStyle/>
    <a:p>
      <a:pPr>
        <a:defRPr sz="1400" b="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cdr:x>
      <cdr:y>0</cdr:y>
    </cdr:from>
    <cdr:to>
      <cdr:x>0</cdr:x>
      <cdr:y>0</cdr:y>
    </cdr:to>
    <cdr:sp macro="" textlink="">
      <cdr:nvSpPr>
        <cdr:cNvPr id="3" name="Straight Connector 2"/>
        <cdr:cNvSpPr/>
      </cdr:nvSpPr>
      <cdr:spPr>
        <a:xfrm xmlns:a="http://schemas.openxmlformats.org/drawingml/2006/main">
          <a:off x="-1130300" y="-1681783"/>
          <a:ext cx="0" cy="0"/>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EBE58CDF-E6DA-4A29-A6D3-1010120E96AB}" type="datetimeFigureOut">
              <a:rPr lang="en-ZA" smtClean="0"/>
              <a:t>2018/11/05</a:t>
            </a:fld>
            <a:endParaRPr lang="en-ZA"/>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D66E38B4-F256-4170-81C3-53DD96BE6D0E}" type="slidenum">
              <a:rPr lang="en-ZA" smtClean="0"/>
              <a:t>‹#›</a:t>
            </a:fld>
            <a:endParaRPr lang="en-ZA"/>
          </a:p>
        </p:txBody>
      </p:sp>
    </p:spTree>
    <p:extLst>
      <p:ext uri="{BB962C8B-B14F-4D97-AF65-F5344CB8AC3E}">
        <p14:creationId xmlns:p14="http://schemas.microsoft.com/office/powerpoint/2010/main" val="1181877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6DDC45A2-C07D-483E-9855-A34E8056967F}" type="datetimeFigureOut">
              <a:rPr lang="en-ZA" smtClean="0"/>
              <a:t>2018/11/05</a:t>
            </a:fld>
            <a:endParaRPr lang="en-ZA"/>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250B3F56-9E13-4C39-A0FB-AC51C5783AFD}" type="slidenum">
              <a:rPr lang="en-ZA" smtClean="0"/>
              <a:t>‹#›</a:t>
            </a:fld>
            <a:endParaRPr lang="en-ZA"/>
          </a:p>
        </p:txBody>
      </p:sp>
    </p:spTree>
    <p:extLst>
      <p:ext uri="{BB962C8B-B14F-4D97-AF65-F5344CB8AC3E}">
        <p14:creationId xmlns:p14="http://schemas.microsoft.com/office/powerpoint/2010/main" val="3228494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C1ED53-922D-439C-B101-AFA8EDFE263E}" type="slidenum">
              <a:rPr lang="en-US"/>
              <a:pPr/>
              <a:t>8</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304505-EDD5-4544-BB5A-06AC7C117859}" type="slidenum">
              <a:rPr lang="en-GB" smtClean="0"/>
              <a:t>38</a:t>
            </a:fld>
            <a:endParaRPr lang="en-GB"/>
          </a:p>
        </p:txBody>
      </p:sp>
    </p:spTree>
    <p:extLst>
      <p:ext uri="{BB962C8B-B14F-4D97-AF65-F5344CB8AC3E}">
        <p14:creationId xmlns:p14="http://schemas.microsoft.com/office/powerpoint/2010/main" val="1156618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6E33F2-DE79-4435-8917-46F1CB1BCA14}" type="slidenum">
              <a:rPr lang="en-GB"/>
              <a:pPr/>
              <a:t>13</a:t>
            </a:fld>
            <a:endParaRPr lang="en-GB"/>
          </a:p>
        </p:txBody>
      </p:sp>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Katja</a:t>
            </a:r>
            <a:endParaRPr lang="en-ZA" dirty="0"/>
          </a:p>
        </p:txBody>
      </p:sp>
      <p:sp>
        <p:nvSpPr>
          <p:cNvPr id="4" name="Slide Number Placeholder 3"/>
          <p:cNvSpPr>
            <a:spLocks noGrp="1"/>
          </p:cNvSpPr>
          <p:nvPr>
            <p:ph type="sldNum" sz="quarter" idx="10"/>
          </p:nvPr>
        </p:nvSpPr>
        <p:spPr/>
        <p:txBody>
          <a:bodyPr/>
          <a:lstStyle/>
          <a:p>
            <a:fld id="{D46FE546-F07F-4F9C-BFBC-41B2CF6E0599}" type="slidenum">
              <a:rPr lang="en-GB" smtClean="0"/>
              <a:pPr/>
              <a:t>19</a:t>
            </a:fld>
            <a:endParaRPr lang="en-GB"/>
          </a:p>
        </p:txBody>
      </p:sp>
    </p:spTree>
    <p:extLst>
      <p:ext uri="{BB962C8B-B14F-4D97-AF65-F5344CB8AC3E}">
        <p14:creationId xmlns:p14="http://schemas.microsoft.com/office/powerpoint/2010/main" val="3208086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b="0" i="0" u="none" strike="noStrike" kern="1200" baseline="0" dirty="0" smtClean="0">
                <a:solidFill>
                  <a:schemeClr val="tx1"/>
                </a:solidFill>
                <a:latin typeface="+mn-lt"/>
                <a:ea typeface="+mn-ea"/>
                <a:cs typeface="+mn-cs"/>
              </a:rPr>
              <a:t>Colour definitions of red </a:t>
            </a:r>
            <a:r>
              <a:rPr lang="en-ZA" sz="1200" b="0" i="0" u="none" strike="noStrike" kern="1200" baseline="0" dirty="0" err="1" smtClean="0">
                <a:solidFill>
                  <a:schemeClr val="tx1"/>
                </a:solidFill>
                <a:latin typeface="+mn-lt"/>
                <a:ea typeface="+mn-ea"/>
                <a:cs typeface="+mn-cs"/>
              </a:rPr>
              <a:t>apedal</a:t>
            </a:r>
            <a:r>
              <a:rPr lang="en-ZA" sz="1200" b="0" i="0" u="none" strike="noStrike" kern="1200" baseline="0" dirty="0" smtClean="0">
                <a:solidFill>
                  <a:schemeClr val="tx1"/>
                </a:solidFill>
                <a:latin typeface="+mn-lt"/>
                <a:ea typeface="+mn-ea"/>
                <a:cs typeface="+mn-cs"/>
              </a:rPr>
              <a:t> B, yellow-brown </a:t>
            </a:r>
            <a:r>
              <a:rPr lang="en-ZA" sz="1200" b="0" i="0" u="none" strike="noStrike" kern="1200" baseline="0" dirty="0" err="1" smtClean="0">
                <a:solidFill>
                  <a:schemeClr val="tx1"/>
                </a:solidFill>
                <a:latin typeface="+mn-lt"/>
                <a:ea typeface="+mn-ea"/>
                <a:cs typeface="+mn-cs"/>
              </a:rPr>
              <a:t>apedal</a:t>
            </a:r>
            <a:r>
              <a:rPr lang="en-ZA" sz="1200" b="0" i="0" u="none" strike="noStrike" kern="1200" baseline="0" dirty="0" smtClean="0">
                <a:solidFill>
                  <a:schemeClr val="tx1"/>
                </a:solidFill>
                <a:latin typeface="+mn-lt"/>
                <a:ea typeface="+mn-ea"/>
                <a:cs typeface="+mn-cs"/>
              </a:rPr>
              <a:t> Band E horizons (Soil Classification Working Group, 1991) with durations of saturation predicted with equation 7.3. (Van Huyssteen, 1995)</a:t>
            </a:r>
            <a:endParaRPr lang="en-ZA" dirty="0" smtClean="0"/>
          </a:p>
        </p:txBody>
      </p:sp>
      <p:sp>
        <p:nvSpPr>
          <p:cNvPr id="4" name="Slide Number Placeholder 3"/>
          <p:cNvSpPr>
            <a:spLocks noGrp="1"/>
          </p:cNvSpPr>
          <p:nvPr>
            <p:ph type="sldNum" sz="quarter" idx="10"/>
          </p:nvPr>
        </p:nvSpPr>
        <p:spPr/>
        <p:txBody>
          <a:bodyPr/>
          <a:lstStyle/>
          <a:p>
            <a:fld id="{250B3F56-9E13-4C39-A0FB-AC51C5783AFD}" type="slidenum">
              <a:rPr lang="en-ZA" smtClean="0"/>
              <a:t>20</a:t>
            </a:fld>
            <a:endParaRPr lang="en-ZA"/>
          </a:p>
        </p:txBody>
      </p:sp>
    </p:spTree>
    <p:extLst>
      <p:ext uri="{BB962C8B-B14F-4D97-AF65-F5344CB8AC3E}">
        <p14:creationId xmlns:p14="http://schemas.microsoft.com/office/powerpoint/2010/main" val="4176319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Weatherley catchment, 4 km south of </a:t>
            </a:r>
            <a:r>
              <a:rPr lang="en-US" dirty="0" err="1" smtClean="0"/>
              <a:t>Maclear</a:t>
            </a:r>
            <a:r>
              <a:rPr lang="en-US" dirty="0" smtClean="0"/>
              <a:t> on the road to </a:t>
            </a:r>
            <a:r>
              <a:rPr lang="en-US" dirty="0" err="1" smtClean="0"/>
              <a:t>Ugie</a:t>
            </a:r>
            <a:endParaRPr lang="en-ZA" dirty="0" smtClean="0"/>
          </a:p>
        </p:txBody>
      </p:sp>
      <p:sp>
        <p:nvSpPr>
          <p:cNvPr id="4" name="Slide Number Placeholder 3"/>
          <p:cNvSpPr>
            <a:spLocks noGrp="1"/>
          </p:cNvSpPr>
          <p:nvPr>
            <p:ph type="sldNum" sz="quarter" idx="10"/>
          </p:nvPr>
        </p:nvSpPr>
        <p:spPr/>
        <p:txBody>
          <a:bodyPr/>
          <a:lstStyle/>
          <a:p>
            <a:fld id="{250B3F56-9E13-4C39-A0FB-AC51C5783AFD}" type="slidenum">
              <a:rPr lang="en-ZA" smtClean="0"/>
              <a:t>22</a:t>
            </a:fld>
            <a:endParaRPr lang="en-ZA"/>
          </a:p>
        </p:txBody>
      </p:sp>
    </p:spTree>
    <p:extLst>
      <p:ext uri="{BB962C8B-B14F-4D97-AF65-F5344CB8AC3E}">
        <p14:creationId xmlns:p14="http://schemas.microsoft.com/office/powerpoint/2010/main" val="70669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797CD-D3F1-4273-A519-DF1880F9C4B2}" type="slidenum">
              <a:rPr lang="en-US"/>
              <a:pPr/>
              <a:t>30</a:t>
            </a:fld>
            <a:endParaRPr lang="en-US"/>
          </a:p>
        </p:txBody>
      </p:sp>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r>
              <a:rPr lang="en-US"/>
              <a:t>The main aim of research in the Weatherley catchment is the characterization and modelling of catchment water yield.</a:t>
            </a:r>
          </a:p>
          <a:p>
            <a:r>
              <a:rPr lang="en-US"/>
              <a:t>The relationship between soil water regime and soil morphology, however, received little attention - a prerequisite for knowledge transfer to other catchements.</a:t>
            </a:r>
          </a:p>
          <a:p>
            <a:r>
              <a:rPr lang="en-US"/>
              <a:t>Ib this regard it is especially the red apedal B, yellow brow apedal B, E, soft plinthic B, G, horizons as well as unspecified material with signs of wetness, that is of extreme importance.</a:t>
            </a:r>
          </a:p>
          <a:p>
            <a:r>
              <a:rPr lang="en-US"/>
              <a:t>This will aid in the improved definition of hydrological response units, improved pedotransfer in other catchments and aid in the improvement of soil classification.</a:t>
            </a:r>
          </a:p>
          <a:p>
            <a:r>
              <a:rPr lang="en-US"/>
              <a:t>There is also a vast quantity of data available in this catchment that begs to be explored.</a:t>
            </a:r>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B8281E-C449-4889-961C-FA59121CA487}" type="slidenum">
              <a:rPr lang="en-US"/>
              <a:pPr/>
              <a:t>31</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369A02-613B-4233-91F4-335DA21A4C0F}" type="slidenum">
              <a:rPr lang="en-US"/>
              <a:pPr/>
              <a:t>32</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r>
              <a:rPr lang="en-US"/>
              <a:t>The main aim of research in the Weatherley catchment is the characterization and modelling of catchment water yield.</a:t>
            </a:r>
          </a:p>
          <a:p>
            <a:r>
              <a:rPr lang="en-US"/>
              <a:t>The relationship between soil water regime and soil morphology, however, received little attention - a prerequisite for knowledge transfer to other catchements.</a:t>
            </a:r>
          </a:p>
          <a:p>
            <a:r>
              <a:rPr lang="en-US"/>
              <a:t>Ib this regard it is especially the red apedal B, yellow brow apedal B, E, soft plinthic B, G, horizons as well as unspecified material with signs of wetness, that is of extreme importance.</a:t>
            </a:r>
          </a:p>
          <a:p>
            <a:r>
              <a:rPr lang="en-US"/>
              <a:t>This will aid in the improved definition of hydrological response units, improved pedotransfer in other catchments and aid in the improvement of soil classification.</a:t>
            </a:r>
          </a:p>
          <a:p>
            <a:r>
              <a:rPr lang="en-US"/>
              <a:t>There is also a vast quantity of data available in this catchment that begs to be explored.</a:t>
            </a:r>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smtClean="0"/>
              <a:t>With discriminant analysis a formula was produced which could be used to calculated whether</a:t>
            </a:r>
            <a:r>
              <a:rPr lang="en-GB" baseline="0" dirty="0" smtClean="0"/>
              <a:t> the area could be a possible outbreak site.</a:t>
            </a:r>
            <a:endParaRPr lang="en-GB" dirty="0"/>
          </a:p>
        </p:txBody>
      </p:sp>
      <p:sp>
        <p:nvSpPr>
          <p:cNvPr id="4" name="Slide Number Placeholder 3"/>
          <p:cNvSpPr>
            <a:spLocks noGrp="1"/>
          </p:cNvSpPr>
          <p:nvPr>
            <p:ph type="sldNum" sz="quarter" idx="10"/>
          </p:nvPr>
        </p:nvSpPr>
        <p:spPr/>
        <p:txBody>
          <a:bodyPr/>
          <a:lstStyle/>
          <a:p>
            <a:fld id="{6A304505-EDD5-4544-BB5A-06AC7C117859}" type="slidenum">
              <a:rPr lang="en-GB" smtClean="0"/>
              <a:t>36</a:t>
            </a:fld>
            <a:endParaRPr lang="en-GB"/>
          </a:p>
        </p:txBody>
      </p:sp>
    </p:spTree>
    <p:extLst>
      <p:ext uri="{BB962C8B-B14F-4D97-AF65-F5344CB8AC3E}">
        <p14:creationId xmlns:p14="http://schemas.microsoft.com/office/powerpoint/2010/main" val="1213637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UFS_PPT-04.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85"/>
            <a:ext cx="9144000" cy="6856629"/>
          </a:xfrm>
          <a:prstGeom prst="rect">
            <a:avLst/>
          </a:prstGeom>
        </p:spPr>
      </p:pic>
      <p:sp>
        <p:nvSpPr>
          <p:cNvPr id="4" name="Date Placeholder 3"/>
          <p:cNvSpPr>
            <a:spLocks noGrp="1"/>
          </p:cNvSpPr>
          <p:nvPr>
            <p:ph type="dt" sz="half" idx="10"/>
          </p:nvPr>
        </p:nvSpPr>
        <p:spPr>
          <a:xfrm>
            <a:off x="3924920" y="4056515"/>
            <a:ext cx="2133600" cy="365125"/>
          </a:xfrm>
          <a:prstGeom prst="rect">
            <a:avLst/>
          </a:prstGeom>
          <a:ln>
            <a:noFill/>
          </a:ln>
        </p:spPr>
        <p:txBody>
          <a:bodyPr anchor="ctr" anchorCtr="0"/>
          <a:lstStyle>
            <a:lvl1pPr algn="ctr">
              <a:defRPr sz="1200" b="1">
                <a:solidFill>
                  <a:schemeClr val="tx1"/>
                </a:solidFill>
              </a:defRPr>
            </a:lvl1pPr>
          </a:lstStyle>
          <a:p>
            <a:r>
              <a:rPr lang="en-ZA" dirty="0" smtClean="0"/>
              <a:t>24 September 2018</a:t>
            </a:r>
            <a:endParaRPr lang="en-US" dirty="0"/>
          </a:p>
        </p:txBody>
      </p:sp>
    </p:spTree>
    <p:extLst>
      <p:ext uri="{BB962C8B-B14F-4D97-AF65-F5344CB8AC3E}">
        <p14:creationId xmlns:p14="http://schemas.microsoft.com/office/powerpoint/2010/main" val="26346401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5527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p>
            <a:fld id="{C0495727-BFA0-46B6-A378-6C3A20E2C004}" type="datetimeFigureOut">
              <a:rPr lang="en-ZA" smtClean="0">
                <a:solidFill>
                  <a:prstClr val="black">
                    <a:tint val="75000"/>
                  </a:prstClr>
                </a:solidFill>
              </a:rPr>
              <a:pPr/>
              <a:t>2018/11/05</a:t>
            </a:fld>
            <a:endParaRPr lang="en-ZA"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C3E1A5A4-23AE-4713-A319-11191D60776E}" type="slidenum">
              <a:rPr lang="en-ZA" smtClean="0">
                <a:solidFill>
                  <a:prstClr val="black">
                    <a:tint val="75000"/>
                  </a:prstClr>
                </a:solidFill>
              </a:rPr>
              <a:pPr/>
              <a:t>‹#›</a:t>
            </a:fld>
            <a:endParaRPr lang="en-ZA">
              <a:solidFill>
                <a:prstClr val="black">
                  <a:tint val="75000"/>
                </a:prstClr>
              </a:solidFill>
            </a:endParaRPr>
          </a:p>
        </p:txBody>
      </p:sp>
      <p:sp>
        <p:nvSpPr>
          <p:cNvPr id="8" name="Title 7"/>
          <p:cNvSpPr>
            <a:spLocks noGrp="1"/>
          </p:cNvSpPr>
          <p:nvPr>
            <p:ph type="title"/>
          </p:nvPr>
        </p:nvSpPr>
        <p:spPr>
          <a:xfrm>
            <a:off x="457200" y="274638"/>
            <a:ext cx="8229600" cy="14400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gradFill>
          <a:scene3d>
            <a:camera prst="orthographicFront"/>
            <a:lightRig rig="threePt" dir="t"/>
          </a:scene3d>
          <a:sp3d>
            <a:bevelT/>
          </a:sp3d>
        </p:spPr>
        <p:txBody>
          <a:bodyPr/>
          <a:lstStyle/>
          <a:p>
            <a:r>
              <a:rPr lang="en-US" smtClean="0"/>
              <a:t>Click to edit Master title style</a:t>
            </a:r>
            <a:endParaRPr lang="en-ZA"/>
          </a:p>
        </p:txBody>
      </p:sp>
    </p:spTree>
    <p:extLst>
      <p:ext uri="{BB962C8B-B14F-4D97-AF65-F5344CB8AC3E}">
        <p14:creationId xmlns:p14="http://schemas.microsoft.com/office/powerpoint/2010/main" val="223383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FontTx/>
              <a:buNone/>
              <a:defRPr sz="2400" b="1">
                <a:latin typeface="Arial" pitchFamily="34" charset="0"/>
                <a:cs typeface="Arial" pitchFamily="34" charset="0"/>
              </a:defRPr>
            </a:lvl1pPr>
            <a:lvl2pPr>
              <a:buFont typeface="Wingdings" pitchFamily="2" charset="2"/>
              <a:buChar char="§"/>
              <a:defRPr sz="2400" b="1">
                <a:latin typeface="Arial" pitchFamily="34" charset="0"/>
                <a:cs typeface="Arial" pitchFamily="34" charset="0"/>
              </a:defRPr>
            </a:lvl2pPr>
            <a:lvl3pPr>
              <a:defRPr sz="2400" b="1">
                <a:latin typeface="Arial" pitchFamily="34" charset="0"/>
                <a:cs typeface="Arial" pitchFamily="34" charset="0"/>
              </a:defRPr>
            </a:lvl3pPr>
            <a:lvl4pPr>
              <a:defRPr sz="2400" b="1">
                <a:latin typeface="Arial" pitchFamily="34" charset="0"/>
                <a:cs typeface="Arial" pitchFamily="34" charset="0"/>
              </a:defRPr>
            </a:lvl4pPr>
            <a:lvl5pPr>
              <a:defRPr sz="2400" b="1">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14" name="Date Placeholder 13"/>
          <p:cNvSpPr>
            <a:spLocks noGrp="1"/>
          </p:cNvSpPr>
          <p:nvPr>
            <p:ph type="dt" sz="half" idx="10"/>
          </p:nvPr>
        </p:nvSpPr>
        <p:spPr/>
        <p:txBody>
          <a:bodyPr/>
          <a:lstStyle/>
          <a:p>
            <a:fld id="{C0495727-BFA0-46B6-A378-6C3A20E2C004}" type="datetimeFigureOut">
              <a:rPr lang="en-ZA" smtClean="0">
                <a:solidFill>
                  <a:prstClr val="black">
                    <a:tint val="75000"/>
                  </a:prstClr>
                </a:solidFill>
              </a:rPr>
              <a:pPr/>
              <a:t>2018/11/05</a:t>
            </a:fld>
            <a:endParaRPr lang="en-ZA">
              <a:solidFill>
                <a:prstClr val="black">
                  <a:tint val="75000"/>
                </a:prstClr>
              </a:solidFill>
            </a:endParaRPr>
          </a:p>
        </p:txBody>
      </p:sp>
      <p:sp>
        <p:nvSpPr>
          <p:cNvPr id="15" name="Slide Number Placeholder 14"/>
          <p:cNvSpPr>
            <a:spLocks noGrp="1"/>
          </p:cNvSpPr>
          <p:nvPr>
            <p:ph type="sldNum" sz="quarter" idx="11"/>
          </p:nvPr>
        </p:nvSpPr>
        <p:spPr/>
        <p:txBody>
          <a:bodyPr/>
          <a:lstStyle/>
          <a:p>
            <a:fld id="{C3E1A5A4-23AE-4713-A319-11191D60776E}" type="slidenum">
              <a:rPr lang="en-ZA" smtClean="0">
                <a:solidFill>
                  <a:prstClr val="black">
                    <a:tint val="75000"/>
                  </a:prstClr>
                </a:solidFill>
              </a:rPr>
              <a:pPr/>
              <a:t>‹#›</a:t>
            </a:fld>
            <a:endParaRPr lang="en-ZA">
              <a:solidFill>
                <a:prstClr val="black">
                  <a:tint val="75000"/>
                </a:prstClr>
              </a:solidFill>
            </a:endParaRPr>
          </a:p>
        </p:txBody>
      </p:sp>
      <p:sp>
        <p:nvSpPr>
          <p:cNvPr id="16" name="Footer Placeholder 15"/>
          <p:cNvSpPr>
            <a:spLocks noGrp="1"/>
          </p:cNvSpPr>
          <p:nvPr>
            <p:ph type="ftr" sz="quarter" idx="12"/>
          </p:nvPr>
        </p:nvSpPr>
        <p:spPr/>
        <p:txBody>
          <a:bodyPr/>
          <a:lstStyle/>
          <a:p>
            <a:endParaRPr lang="en-ZA">
              <a:solidFill>
                <a:prstClr val="black">
                  <a:tint val="75000"/>
                </a:prstClr>
              </a:solidFill>
            </a:endParaRPr>
          </a:p>
        </p:txBody>
      </p:sp>
      <p:sp>
        <p:nvSpPr>
          <p:cNvPr id="17" name="Title 16"/>
          <p:cNvSpPr>
            <a:spLocks noGrp="1"/>
          </p:cNvSpPr>
          <p:nvPr>
            <p:ph type="title"/>
          </p:nvPr>
        </p:nvSpPr>
        <p: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n-US" dirty="0" smtClean="0"/>
              <a:t>Click to edit Master title style</a:t>
            </a:r>
            <a:endParaRPr lang="en-ZA" dirty="0"/>
          </a:p>
        </p:txBody>
      </p:sp>
    </p:spTree>
    <p:extLst>
      <p:ext uri="{BB962C8B-B14F-4D97-AF65-F5344CB8AC3E}">
        <p14:creationId xmlns:p14="http://schemas.microsoft.com/office/powerpoint/2010/main" val="65866314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158B58B-B2DD-4298-91B0-D89E41C5408D}" type="datetimeFigureOut">
              <a:rPr lang="en-GB" smtClean="0"/>
              <a:t>05/11/2018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E1F11C-9DF9-43B3-9D85-37CF3092BA6B}" type="slidenum">
              <a:rPr lang="en-GB" smtClean="0"/>
              <a:t>‹#›</a:t>
            </a:fld>
            <a:endParaRPr lang="en-GB"/>
          </a:p>
        </p:txBody>
      </p:sp>
    </p:spTree>
    <p:extLst>
      <p:ext uri="{BB962C8B-B14F-4D97-AF65-F5344CB8AC3E}">
        <p14:creationId xmlns:p14="http://schemas.microsoft.com/office/powerpoint/2010/main" val="3456756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697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61653"/>
            <a:ext cx="8229600" cy="570391"/>
          </a:xfrm>
        </p:spPr>
        <p:txBody>
          <a:bodyPr anchor="t">
            <a:normAutofit/>
          </a:bodyPr>
          <a:lstStyle>
            <a:lvl1pPr algn="l">
              <a:defRPr sz="2700" b="1" i="0">
                <a:solidFill>
                  <a:schemeClr val="tx1">
                    <a:lumMod val="65000"/>
                    <a:lumOff val="35000"/>
                  </a:schemeClr>
                </a:solidFill>
                <a:latin typeface="Arial Bold"/>
                <a:cs typeface="Arial Bold"/>
              </a:defRPr>
            </a:lvl1pPr>
          </a:lstStyle>
          <a:p>
            <a:r>
              <a:rPr lang="en-US" dirty="0" smtClean="0"/>
              <a:t>CONTENT</a:t>
            </a:r>
            <a:br>
              <a:rPr lang="en-US" dirty="0" smtClean="0"/>
            </a:br>
            <a:endParaRPr lang="en-US" dirty="0"/>
          </a:p>
        </p:txBody>
      </p:sp>
      <p:sp>
        <p:nvSpPr>
          <p:cNvPr id="3" name="Content Placeholder 2"/>
          <p:cNvSpPr>
            <a:spLocks noGrp="1"/>
          </p:cNvSpPr>
          <p:nvPr>
            <p:ph idx="1"/>
          </p:nvPr>
        </p:nvSpPr>
        <p:spPr>
          <a:xfrm>
            <a:off x="457200" y="1398509"/>
            <a:ext cx="8229600" cy="4726718"/>
          </a:xfrm>
        </p:spPr>
        <p:txBody>
          <a:bodyPr anchor="t">
            <a:normAutofit/>
          </a:bodyPr>
          <a:lstStyle>
            <a:lvl1pPr algn="l">
              <a:defRPr sz="1800">
                <a:solidFill>
                  <a:schemeClr val="tx1">
                    <a:lumMod val="65000"/>
                    <a:lumOff val="35000"/>
                  </a:schemeClr>
                </a:solidFill>
                <a:latin typeface="Arial"/>
                <a:cs typeface="Arial"/>
              </a:defRPr>
            </a:lvl1pPr>
            <a:lvl2pPr algn="l">
              <a:defRPr sz="1800">
                <a:solidFill>
                  <a:schemeClr val="tx1">
                    <a:lumMod val="65000"/>
                    <a:lumOff val="35000"/>
                  </a:schemeClr>
                </a:solidFill>
                <a:latin typeface="Arial"/>
                <a:cs typeface="Arial"/>
              </a:defRPr>
            </a:lvl2pPr>
            <a:lvl3pPr algn="l">
              <a:defRPr sz="1800">
                <a:solidFill>
                  <a:schemeClr val="tx1">
                    <a:lumMod val="65000"/>
                    <a:lumOff val="35000"/>
                  </a:schemeClr>
                </a:solidFill>
                <a:latin typeface="Arial"/>
                <a:cs typeface="Arial"/>
              </a:defRPr>
            </a:lvl3pPr>
            <a:lvl4pPr algn="l">
              <a:defRPr sz="1800">
                <a:solidFill>
                  <a:schemeClr val="tx1">
                    <a:lumMod val="65000"/>
                    <a:lumOff val="35000"/>
                  </a:schemeClr>
                </a:solidFill>
                <a:latin typeface="Arial"/>
                <a:cs typeface="Arial"/>
              </a:defRPr>
            </a:lvl4pPr>
            <a:lvl5pPr algn="l">
              <a:defRPr sz="1800">
                <a:solidFill>
                  <a:schemeClr val="tx1">
                    <a:lumMod val="65000"/>
                    <a:lumOff val="35000"/>
                  </a:schemeClr>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41652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55332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6574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61653"/>
            <a:ext cx="7558416" cy="570391"/>
          </a:xfrm>
        </p:spPr>
        <p:txBody>
          <a:bodyPr anchor="t">
            <a:normAutofit/>
          </a:bodyPr>
          <a:lstStyle>
            <a:lvl1pPr algn="l">
              <a:defRPr sz="2700" b="1" i="0">
                <a:solidFill>
                  <a:schemeClr val="tx1">
                    <a:lumMod val="65000"/>
                    <a:lumOff val="35000"/>
                  </a:schemeClr>
                </a:solidFill>
                <a:latin typeface="Arial Bold"/>
                <a:cs typeface="Arial Bold"/>
              </a:defRPr>
            </a:lvl1pPr>
          </a:lstStyle>
          <a:p>
            <a:r>
              <a:rPr lang="en-US" dirty="0" smtClean="0"/>
              <a:t>CONTENT</a:t>
            </a:r>
            <a:br>
              <a:rPr lang="en-US" dirty="0" smtClean="0"/>
            </a:br>
            <a:endParaRPr lang="en-US" dirty="0"/>
          </a:p>
        </p:txBody>
      </p:sp>
      <p:sp>
        <p:nvSpPr>
          <p:cNvPr id="3" name="Content Placeholder 2"/>
          <p:cNvSpPr>
            <a:spLocks noGrp="1"/>
          </p:cNvSpPr>
          <p:nvPr>
            <p:ph idx="1"/>
          </p:nvPr>
        </p:nvSpPr>
        <p:spPr>
          <a:xfrm>
            <a:off x="457200" y="1398509"/>
            <a:ext cx="8229600" cy="3173385"/>
          </a:xfrm>
        </p:spPr>
        <p:txBody>
          <a:bodyPr anchor="t">
            <a:normAutofit/>
          </a:bodyPr>
          <a:lstStyle>
            <a:lvl1pPr algn="l">
              <a:defRPr sz="1800">
                <a:solidFill>
                  <a:schemeClr val="tx1">
                    <a:lumMod val="65000"/>
                    <a:lumOff val="35000"/>
                  </a:schemeClr>
                </a:solidFill>
                <a:latin typeface="Arial"/>
                <a:cs typeface="Arial"/>
              </a:defRPr>
            </a:lvl1pPr>
            <a:lvl2pPr algn="l">
              <a:defRPr sz="1800">
                <a:solidFill>
                  <a:schemeClr val="tx1">
                    <a:lumMod val="65000"/>
                    <a:lumOff val="35000"/>
                  </a:schemeClr>
                </a:solidFill>
                <a:latin typeface="Arial"/>
                <a:cs typeface="Arial"/>
              </a:defRPr>
            </a:lvl2pPr>
            <a:lvl3pPr algn="l">
              <a:defRPr sz="1800">
                <a:solidFill>
                  <a:schemeClr val="tx1">
                    <a:lumMod val="65000"/>
                    <a:lumOff val="35000"/>
                  </a:schemeClr>
                </a:solidFill>
                <a:latin typeface="Arial"/>
                <a:cs typeface="Arial"/>
              </a:defRPr>
            </a:lvl3pPr>
            <a:lvl4pPr algn="l">
              <a:defRPr sz="1800">
                <a:solidFill>
                  <a:schemeClr val="tx1">
                    <a:lumMod val="65000"/>
                    <a:lumOff val="35000"/>
                  </a:schemeClr>
                </a:solidFill>
                <a:latin typeface="Arial"/>
                <a:cs typeface="Arial"/>
              </a:defRPr>
            </a:lvl4pPr>
            <a:lvl5pPr algn="l">
              <a:defRPr sz="1800">
                <a:solidFill>
                  <a:schemeClr val="tx1">
                    <a:lumMod val="65000"/>
                    <a:lumOff val="35000"/>
                  </a:schemeClr>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descr="UFS_PPT-05.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817467"/>
            <a:ext cx="9144000" cy="2040533"/>
          </a:xfrm>
          <a:prstGeom prst="rect">
            <a:avLst/>
          </a:prstGeom>
        </p:spPr>
      </p:pic>
      <p:pic>
        <p:nvPicPr>
          <p:cNvPr id="8" name="Picture 7" descr="Top Corner.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20075" y="0"/>
            <a:ext cx="933450" cy="876300"/>
          </a:xfrm>
          <a:prstGeom prst="rect">
            <a:avLst/>
          </a:prstGeom>
        </p:spPr>
      </p:pic>
    </p:spTree>
    <p:extLst>
      <p:ext uri="{BB962C8B-B14F-4D97-AF65-F5344CB8AC3E}">
        <p14:creationId xmlns:p14="http://schemas.microsoft.com/office/powerpoint/2010/main" val="14053723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Picture 5" descr="UFS_PPT-05.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4793803"/>
            <a:ext cx="9144000" cy="2040533"/>
          </a:xfrm>
          <a:prstGeom prst="rect">
            <a:avLst/>
          </a:prstGeom>
        </p:spPr>
      </p:pic>
      <p:pic>
        <p:nvPicPr>
          <p:cNvPr id="7" name="Picture 6" descr="End Slide.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9144000" cy="4797601"/>
          </a:xfrm>
          <a:prstGeom prst="rect">
            <a:avLst/>
          </a:prstGeom>
        </p:spPr>
      </p:pic>
    </p:spTree>
    <p:extLst>
      <p:ext uri="{BB962C8B-B14F-4D97-AF65-F5344CB8AC3E}">
        <p14:creationId xmlns:p14="http://schemas.microsoft.com/office/powerpoint/2010/main" val="87871468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6E65534-2858-4522-87F6-8CB6F516608B}" type="datetimeFigureOut">
              <a:rPr lang="en-ZA" smtClean="0">
                <a:solidFill>
                  <a:prstClr val="black">
                    <a:tint val="75000"/>
                  </a:prstClr>
                </a:solidFill>
              </a:rPr>
              <a:pPr/>
              <a:t>2018/11/05</a:t>
            </a:fld>
            <a:endParaRPr lang="en-ZA">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ZA">
              <a:solidFill>
                <a:prstClr val="black">
                  <a:tint val="75000"/>
                </a:prstClr>
              </a:solidFill>
            </a:endParaRPr>
          </a:p>
        </p:txBody>
      </p:sp>
    </p:spTree>
    <p:extLst>
      <p:ext uri="{BB962C8B-B14F-4D97-AF65-F5344CB8AC3E}">
        <p14:creationId xmlns:p14="http://schemas.microsoft.com/office/powerpoint/2010/main" val="3418448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ZA"/>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ZA"/>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69EE9C62-F430-45BE-BF6F-C545EAC6D974}" type="slidenum">
              <a:rPr lang="en-ZA"/>
              <a:pPr/>
              <a:t>‹#›</a:t>
            </a:fld>
            <a:endParaRPr lang="en-ZA"/>
          </a:p>
        </p:txBody>
      </p:sp>
    </p:spTree>
    <p:extLst>
      <p:ext uri="{BB962C8B-B14F-4D97-AF65-F5344CB8AC3E}">
        <p14:creationId xmlns:p14="http://schemas.microsoft.com/office/powerpoint/2010/main" val="2899343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13815972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theme" Target="../theme/theme2.xml"/><Relationship Id="rId6" Type="http://schemas.openxmlformats.org/officeDocument/2006/relationships/image" Target="../media/image6.jpe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405267"/>
            <a:ext cx="8229600" cy="552676"/>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62000" y="1088572"/>
            <a:ext cx="7932057" cy="471714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Picture 5" descr="UFS_PPT-06.jpg"/>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0" y="6122969"/>
            <a:ext cx="9144000" cy="735031"/>
          </a:xfrm>
          <a:prstGeom prst="rect">
            <a:avLst/>
          </a:prstGeom>
        </p:spPr>
      </p:pic>
    </p:spTree>
    <p:extLst>
      <p:ext uri="{BB962C8B-B14F-4D97-AF65-F5344CB8AC3E}">
        <p14:creationId xmlns:p14="http://schemas.microsoft.com/office/powerpoint/2010/main" val="3410196772"/>
      </p:ext>
    </p:extLst>
  </p:cSld>
  <p:clrMap bg1="lt1" tx1="dk1" bg2="lt2" tx2="dk2" accent1="accent1" accent2="accent2" accent3="accent3" accent4="accent4" accent5="accent5" accent6="accent6" hlink="hlink" folHlink="folHlink"/>
  <p:sldLayoutIdLst>
    <p:sldLayoutId id="2147483655" r:id="rId1"/>
    <p:sldLayoutId id="2147483662" r:id="rId2"/>
    <p:sldLayoutId id="2147483663" r:id="rId3"/>
    <p:sldLayoutId id="2147483653" r:id="rId4"/>
    <p:sldLayoutId id="2147483656" r:id="rId5"/>
    <p:sldLayoutId id="2147483661" r:id="rId6"/>
    <p:sldLayoutId id="2147483668" r:id="rId7"/>
    <p:sldLayoutId id="2147483669" r:id="rId8"/>
    <p:sldLayoutId id="2147483670" r:id="rId9"/>
  </p:sldLayoutIdLst>
  <p:timing>
    <p:tnLst>
      <p:par>
        <p:cTn id="1" dur="indefinite" restart="never" nodeType="tmRoot"/>
      </p:par>
    </p:tnLst>
  </p:timing>
  <p:hf sldNum="0" hdr="0" ftr="0"/>
  <p:txStyles>
    <p:titleStyle>
      <a:lvl1pPr algn="l" defTabSz="457200" rtl="0" eaLnBrk="1" latinLnBrk="0" hangingPunct="1">
        <a:spcBef>
          <a:spcPct val="0"/>
        </a:spcBef>
        <a:buNone/>
        <a:defRPr sz="2500" kern="1200" cap="all">
          <a:solidFill>
            <a:schemeClr val="tx1">
              <a:lumMod val="65000"/>
              <a:lumOff val="35000"/>
            </a:schemeClr>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300" kern="1200">
          <a:solidFill>
            <a:srgbClr val="595959"/>
          </a:solidFill>
          <a:latin typeface="Arial"/>
          <a:ea typeface="+mn-ea"/>
          <a:cs typeface="Arial"/>
        </a:defRPr>
      </a:lvl1pPr>
      <a:lvl2pPr marL="742950" indent="-285750" algn="l" defTabSz="457200" rtl="0" eaLnBrk="1" latinLnBrk="0" hangingPunct="1">
        <a:spcBef>
          <a:spcPct val="20000"/>
        </a:spcBef>
        <a:buFont typeface="Arial"/>
        <a:buChar char="–"/>
        <a:defRPr sz="2300" kern="1200">
          <a:solidFill>
            <a:srgbClr val="595959"/>
          </a:solidFill>
          <a:latin typeface="Arial"/>
          <a:ea typeface="+mn-ea"/>
          <a:cs typeface="Arial"/>
        </a:defRPr>
      </a:lvl2pPr>
      <a:lvl3pPr marL="1143000" indent="-228600" algn="l" defTabSz="457200" rtl="0" eaLnBrk="1" latinLnBrk="0" hangingPunct="1">
        <a:spcBef>
          <a:spcPct val="20000"/>
        </a:spcBef>
        <a:buFont typeface="Arial"/>
        <a:buChar char="•"/>
        <a:defRPr sz="2300" kern="1200">
          <a:solidFill>
            <a:srgbClr val="595959"/>
          </a:solidFill>
          <a:latin typeface="Arial"/>
          <a:ea typeface="+mn-ea"/>
          <a:cs typeface="Arial"/>
        </a:defRPr>
      </a:lvl3pPr>
      <a:lvl4pPr marL="1600200" indent="-228600" algn="l" defTabSz="457200" rtl="0" eaLnBrk="1" latinLnBrk="0" hangingPunct="1">
        <a:spcBef>
          <a:spcPct val="20000"/>
        </a:spcBef>
        <a:buFont typeface="Arial"/>
        <a:buChar char="–"/>
        <a:defRPr sz="2300" kern="1200">
          <a:solidFill>
            <a:srgbClr val="595959"/>
          </a:solidFill>
          <a:latin typeface="Arial"/>
          <a:ea typeface="+mn-ea"/>
          <a:cs typeface="Arial"/>
        </a:defRPr>
      </a:lvl4pPr>
      <a:lvl5pPr marL="2057400" indent="-228600" algn="l" defTabSz="457200" rtl="0" eaLnBrk="1" latinLnBrk="0" hangingPunct="1">
        <a:spcBef>
          <a:spcPct val="20000"/>
        </a:spcBef>
        <a:buFont typeface="Arial"/>
        <a:buChar char="»"/>
        <a:defRPr sz="2300" kern="1200">
          <a:solidFill>
            <a:srgbClr val="59595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495727-BFA0-46B6-A378-6C3A20E2C004}" type="datetimeFigureOut">
              <a:rPr lang="en-ZA" smtClean="0">
                <a:solidFill>
                  <a:prstClr val="black">
                    <a:tint val="75000"/>
                  </a:prstClr>
                </a:solidFill>
              </a:rPr>
              <a:pPr/>
              <a:t>2018/11/05</a:t>
            </a:fld>
            <a:endParaRPr lang="en-Z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1A5A4-23AE-4713-A319-11191D60776E}" type="slidenum">
              <a:rPr lang="en-ZA" smtClean="0">
                <a:solidFill>
                  <a:prstClr val="black">
                    <a:tint val="75000"/>
                  </a:prstClr>
                </a:solidFill>
              </a:rPr>
              <a:pPr/>
              <a:t>‹#›</a:t>
            </a:fld>
            <a:endParaRPr lang="en-ZA">
              <a:solidFill>
                <a:prstClr val="black">
                  <a:tint val="75000"/>
                </a:prstClr>
              </a:solidFill>
            </a:endParaRPr>
          </a:p>
        </p:txBody>
      </p:sp>
      <p:pic>
        <p:nvPicPr>
          <p:cNvPr id="7" name="Picture 2" descr="C:\My Documents\SoilScience\Bemarking\New Logos\Agriculture_Hor.jpg"/>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8100392" y="6279806"/>
            <a:ext cx="576064" cy="461562"/>
          </a:xfrm>
          <a:prstGeom prst="rect">
            <a:avLst/>
          </a:prstGeom>
          <a:noFill/>
        </p:spPr>
      </p:pic>
    </p:spTree>
    <p:extLst>
      <p:ext uri="{BB962C8B-B14F-4D97-AF65-F5344CB8AC3E}">
        <p14:creationId xmlns:p14="http://schemas.microsoft.com/office/powerpoint/2010/main" val="32899295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73"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5.jpeg"/><Relationship Id="rId3"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jpeg"/><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11.xml"/><Relationship Id="rId2"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13.xml"/><Relationship Id="rId2"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11.xml"/><Relationship Id="rId2" Type="http://schemas.openxmlformats.org/officeDocument/2006/relationships/chart" Target="../charts/char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chart" Target="../charts/char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4.jpeg"/></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9.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0.jpeg"/></Relationships>
</file>

<file path=ppt/slides/_rels/slide38.xml.rels><?xml version="1.0" encoding="UTF-8" standalone="yes"?>
<Relationships xmlns="http://schemas.openxmlformats.org/package/2006/relationships"><Relationship Id="rId11" Type="http://schemas.openxmlformats.org/officeDocument/2006/relationships/image" Target="../media/image49.png"/><Relationship Id="rId12" Type="http://schemas.openxmlformats.org/officeDocument/2006/relationships/image" Target="../media/image50.png"/><Relationship Id="rId13" Type="http://schemas.openxmlformats.org/officeDocument/2006/relationships/image" Target="../media/image51.png"/><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jpeg"/><Relationship Id="rId7" Type="http://schemas.openxmlformats.org/officeDocument/2006/relationships/image" Target="../media/image45.png"/><Relationship Id="rId8" Type="http://schemas.openxmlformats.org/officeDocument/2006/relationships/image" Target="../media/image46.wmf"/><Relationship Id="rId9" Type="http://schemas.openxmlformats.org/officeDocument/2006/relationships/image" Target="../media/image47.png"/><Relationship Id="rId10" Type="http://schemas.openxmlformats.org/officeDocument/2006/relationships/image" Target="../media/image4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2.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3.png"/><Relationship Id="rId3" Type="http://schemas.openxmlformats.org/officeDocument/2006/relationships/image" Target="../media/image5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270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215900" y="1828800"/>
            <a:ext cx="6019800" cy="2794000"/>
          </a:xfrm>
          <a:prstGeom prst="roundRect">
            <a:avLst>
              <a:gd name="adj" fmla="val 5504"/>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ZA" sz="2800" b="1" dirty="0" smtClean="0"/>
              <a:t>The world in a grain of sand</a:t>
            </a:r>
          </a:p>
          <a:p>
            <a:pPr algn="ctr"/>
            <a:endParaRPr lang="en-ZA" dirty="0" smtClean="0"/>
          </a:p>
          <a:p>
            <a:pPr algn="ctr"/>
            <a:r>
              <a:rPr lang="en-ZA" dirty="0" smtClean="0"/>
              <a:t>Cornie van Huyssteen</a:t>
            </a:r>
            <a:endParaRPr lang="en-ZA" dirty="0"/>
          </a:p>
        </p:txBody>
      </p:sp>
      <p:sp>
        <p:nvSpPr>
          <p:cNvPr id="3" name="TextBox 2"/>
          <p:cNvSpPr txBox="1"/>
          <p:nvPr/>
        </p:nvSpPr>
        <p:spPr>
          <a:xfrm>
            <a:off x="4114800" y="4025900"/>
            <a:ext cx="1864549" cy="369332"/>
          </a:xfrm>
          <a:prstGeom prst="rect">
            <a:avLst/>
          </a:prstGeom>
          <a:noFill/>
        </p:spPr>
        <p:txBody>
          <a:bodyPr wrap="none" rtlCol="0">
            <a:spAutoFit/>
          </a:bodyPr>
          <a:lstStyle/>
          <a:p>
            <a:r>
              <a:rPr lang="en-ZA" dirty="0" smtClean="0">
                <a:solidFill>
                  <a:schemeClr val="bg1"/>
                </a:solidFill>
              </a:rPr>
              <a:t>6 November 2018</a:t>
            </a:r>
            <a:endParaRPr lang="en-ZA" dirty="0">
              <a:solidFill>
                <a:schemeClr val="bg1"/>
              </a:solidFill>
            </a:endParaRPr>
          </a:p>
        </p:txBody>
      </p:sp>
    </p:spTree>
    <p:extLst>
      <p:ext uri="{BB962C8B-B14F-4D97-AF65-F5344CB8AC3E}">
        <p14:creationId xmlns:p14="http://schemas.microsoft.com/office/powerpoint/2010/main" val="2687348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AutoShape 2"/>
          <p:cNvSpPr>
            <a:spLocks noChangeArrowheads="1"/>
          </p:cNvSpPr>
          <p:nvPr/>
        </p:nvSpPr>
        <p:spPr bwMode="auto">
          <a:xfrm>
            <a:off x="4727575" y="3397250"/>
            <a:ext cx="1671638" cy="446088"/>
          </a:xfrm>
          <a:prstGeom prst="rightArrow">
            <a:avLst>
              <a:gd name="adj1" fmla="val 50000"/>
              <a:gd name="adj2" fmla="val 93683"/>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nvGrpSpPr>
          <p:cNvPr id="250883" name="Group 3"/>
          <p:cNvGrpSpPr>
            <a:grpSpLocks/>
          </p:cNvGrpSpPr>
          <p:nvPr/>
        </p:nvGrpSpPr>
        <p:grpSpPr bwMode="auto">
          <a:xfrm>
            <a:off x="3386138" y="1951038"/>
            <a:ext cx="2435225" cy="3522662"/>
            <a:chOff x="1642" y="1226"/>
            <a:chExt cx="1534" cy="2213"/>
          </a:xfrm>
        </p:grpSpPr>
        <p:sp>
          <p:nvSpPr>
            <p:cNvPr id="250884" name="AutoShape 4"/>
            <p:cNvSpPr>
              <a:spLocks noChangeArrowheads="1"/>
            </p:cNvSpPr>
            <p:nvPr/>
          </p:nvSpPr>
          <p:spPr bwMode="auto">
            <a:xfrm>
              <a:off x="2427" y="1226"/>
              <a:ext cx="749" cy="2213"/>
            </a:xfrm>
            <a:prstGeom prst="curvedRightArrow">
              <a:avLst>
                <a:gd name="adj1" fmla="val 59092"/>
                <a:gd name="adj2" fmla="val 118184"/>
                <a:gd name="adj3" fmla="val 33333"/>
              </a:avLst>
            </a:pr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50885" name="AutoShape 5"/>
            <p:cNvSpPr>
              <a:spLocks noChangeArrowheads="1"/>
            </p:cNvSpPr>
            <p:nvPr/>
          </p:nvSpPr>
          <p:spPr bwMode="auto">
            <a:xfrm flipH="1">
              <a:off x="1642" y="1226"/>
              <a:ext cx="782" cy="2213"/>
            </a:xfrm>
            <a:prstGeom prst="curvedRightArrow">
              <a:avLst>
                <a:gd name="adj1" fmla="val 56598"/>
                <a:gd name="adj2" fmla="val 113197"/>
                <a:gd name="adj3" fmla="val 33333"/>
              </a:avLst>
            </a:pr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grpSp>
        <p:nvGrpSpPr>
          <p:cNvPr id="250886" name="Group 6"/>
          <p:cNvGrpSpPr>
            <a:grpSpLocks/>
          </p:cNvGrpSpPr>
          <p:nvPr/>
        </p:nvGrpSpPr>
        <p:grpSpPr bwMode="auto">
          <a:xfrm>
            <a:off x="3932238" y="2903538"/>
            <a:ext cx="1344612" cy="1082675"/>
            <a:chOff x="2049" y="1803"/>
            <a:chExt cx="847" cy="681"/>
          </a:xfrm>
        </p:grpSpPr>
        <p:sp>
          <p:nvSpPr>
            <p:cNvPr id="250887" name="Freeform 7"/>
            <p:cNvSpPr>
              <a:spLocks/>
            </p:cNvSpPr>
            <p:nvPr/>
          </p:nvSpPr>
          <p:spPr bwMode="auto">
            <a:xfrm>
              <a:off x="2158" y="2355"/>
              <a:ext cx="62" cy="75"/>
            </a:xfrm>
            <a:custGeom>
              <a:avLst/>
              <a:gdLst>
                <a:gd name="T0" fmla="*/ 1 w 62"/>
                <a:gd name="T1" fmla="*/ 75 h 75"/>
                <a:gd name="T2" fmla="*/ 0 w 62"/>
                <a:gd name="T3" fmla="*/ 0 h 75"/>
                <a:gd name="T4" fmla="*/ 62 w 62"/>
                <a:gd name="T5" fmla="*/ 57 h 75"/>
                <a:gd name="T6" fmla="*/ 1 w 62"/>
                <a:gd name="T7" fmla="*/ 75 h 75"/>
              </a:gdLst>
              <a:ahLst/>
              <a:cxnLst>
                <a:cxn ang="0">
                  <a:pos x="T0" y="T1"/>
                </a:cxn>
                <a:cxn ang="0">
                  <a:pos x="T2" y="T3"/>
                </a:cxn>
                <a:cxn ang="0">
                  <a:pos x="T4" y="T5"/>
                </a:cxn>
                <a:cxn ang="0">
                  <a:pos x="T6" y="T7"/>
                </a:cxn>
              </a:cxnLst>
              <a:rect l="0" t="0" r="r" b="b"/>
              <a:pathLst>
                <a:path w="62" h="75">
                  <a:moveTo>
                    <a:pt x="1" y="75"/>
                  </a:moveTo>
                  <a:lnTo>
                    <a:pt x="0" y="0"/>
                  </a:lnTo>
                  <a:lnTo>
                    <a:pt x="62" y="57"/>
                  </a:lnTo>
                  <a:lnTo>
                    <a:pt x="1" y="75"/>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88" name="Freeform 8"/>
            <p:cNvSpPr>
              <a:spLocks/>
            </p:cNvSpPr>
            <p:nvPr/>
          </p:nvSpPr>
          <p:spPr bwMode="auto">
            <a:xfrm rot="-2604702">
              <a:off x="2189" y="2293"/>
              <a:ext cx="127" cy="103"/>
            </a:xfrm>
            <a:custGeom>
              <a:avLst/>
              <a:gdLst>
                <a:gd name="T0" fmla="*/ 0 w 127"/>
                <a:gd name="T1" fmla="*/ 81 h 103"/>
                <a:gd name="T2" fmla="*/ 115 w 127"/>
                <a:gd name="T3" fmla="*/ 0 h 103"/>
                <a:gd name="T4" fmla="*/ 127 w 127"/>
                <a:gd name="T5" fmla="*/ 103 h 103"/>
                <a:gd name="T6" fmla="*/ 0 w 127"/>
                <a:gd name="T7" fmla="*/ 81 h 103"/>
              </a:gdLst>
              <a:ahLst/>
              <a:cxnLst>
                <a:cxn ang="0">
                  <a:pos x="T0" y="T1"/>
                </a:cxn>
                <a:cxn ang="0">
                  <a:pos x="T2" y="T3"/>
                </a:cxn>
                <a:cxn ang="0">
                  <a:pos x="T4" y="T5"/>
                </a:cxn>
                <a:cxn ang="0">
                  <a:pos x="T6" y="T7"/>
                </a:cxn>
              </a:cxnLst>
              <a:rect l="0" t="0" r="r" b="b"/>
              <a:pathLst>
                <a:path w="127" h="103">
                  <a:moveTo>
                    <a:pt x="0" y="81"/>
                  </a:moveTo>
                  <a:lnTo>
                    <a:pt x="115" y="0"/>
                  </a:lnTo>
                  <a:lnTo>
                    <a:pt x="127" y="103"/>
                  </a:lnTo>
                  <a:lnTo>
                    <a:pt x="0" y="81"/>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89" name="Freeform 9"/>
            <p:cNvSpPr>
              <a:spLocks/>
            </p:cNvSpPr>
            <p:nvPr/>
          </p:nvSpPr>
          <p:spPr bwMode="auto">
            <a:xfrm rot="-2604702">
              <a:off x="2093" y="2124"/>
              <a:ext cx="79" cy="100"/>
            </a:xfrm>
            <a:custGeom>
              <a:avLst/>
              <a:gdLst>
                <a:gd name="T0" fmla="*/ 46 w 79"/>
                <a:gd name="T1" fmla="*/ 0 h 100"/>
                <a:gd name="T2" fmla="*/ 0 w 79"/>
                <a:gd name="T3" fmla="*/ 100 h 100"/>
                <a:gd name="T4" fmla="*/ 79 w 79"/>
                <a:gd name="T5" fmla="*/ 34 h 100"/>
                <a:gd name="T6" fmla="*/ 46 w 79"/>
                <a:gd name="T7" fmla="*/ 0 h 100"/>
              </a:gdLst>
              <a:ahLst/>
              <a:cxnLst>
                <a:cxn ang="0">
                  <a:pos x="T0" y="T1"/>
                </a:cxn>
                <a:cxn ang="0">
                  <a:pos x="T2" y="T3"/>
                </a:cxn>
                <a:cxn ang="0">
                  <a:pos x="T4" y="T5"/>
                </a:cxn>
                <a:cxn ang="0">
                  <a:pos x="T6" y="T7"/>
                </a:cxn>
              </a:cxnLst>
              <a:rect l="0" t="0" r="r" b="b"/>
              <a:pathLst>
                <a:path w="79" h="100">
                  <a:moveTo>
                    <a:pt x="46" y="0"/>
                  </a:moveTo>
                  <a:lnTo>
                    <a:pt x="0" y="100"/>
                  </a:lnTo>
                  <a:lnTo>
                    <a:pt x="79" y="34"/>
                  </a:lnTo>
                  <a:lnTo>
                    <a:pt x="46"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90" name="Freeform 10"/>
            <p:cNvSpPr>
              <a:spLocks/>
            </p:cNvSpPr>
            <p:nvPr/>
          </p:nvSpPr>
          <p:spPr bwMode="auto">
            <a:xfrm rot="-2604702">
              <a:off x="2149" y="2119"/>
              <a:ext cx="99" cy="113"/>
            </a:xfrm>
            <a:custGeom>
              <a:avLst/>
              <a:gdLst>
                <a:gd name="T0" fmla="*/ 51 w 99"/>
                <a:gd name="T1" fmla="*/ 0 h 113"/>
                <a:gd name="T2" fmla="*/ 0 w 99"/>
                <a:gd name="T3" fmla="*/ 113 h 113"/>
                <a:gd name="T4" fmla="*/ 99 w 99"/>
                <a:gd name="T5" fmla="*/ 53 h 113"/>
                <a:gd name="T6" fmla="*/ 51 w 99"/>
                <a:gd name="T7" fmla="*/ 0 h 113"/>
              </a:gdLst>
              <a:ahLst/>
              <a:cxnLst>
                <a:cxn ang="0">
                  <a:pos x="T0" y="T1"/>
                </a:cxn>
                <a:cxn ang="0">
                  <a:pos x="T2" y="T3"/>
                </a:cxn>
                <a:cxn ang="0">
                  <a:pos x="T4" y="T5"/>
                </a:cxn>
                <a:cxn ang="0">
                  <a:pos x="T6" y="T7"/>
                </a:cxn>
              </a:cxnLst>
              <a:rect l="0" t="0" r="r" b="b"/>
              <a:pathLst>
                <a:path w="99" h="113">
                  <a:moveTo>
                    <a:pt x="51" y="0"/>
                  </a:moveTo>
                  <a:lnTo>
                    <a:pt x="0" y="113"/>
                  </a:lnTo>
                  <a:lnTo>
                    <a:pt x="99" y="53"/>
                  </a:lnTo>
                  <a:lnTo>
                    <a:pt x="51"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91" name="Freeform 11"/>
            <p:cNvSpPr>
              <a:spLocks/>
            </p:cNvSpPr>
            <p:nvPr/>
          </p:nvSpPr>
          <p:spPr bwMode="auto">
            <a:xfrm rot="-2604702">
              <a:off x="2241" y="2137"/>
              <a:ext cx="66" cy="101"/>
            </a:xfrm>
            <a:custGeom>
              <a:avLst/>
              <a:gdLst>
                <a:gd name="T0" fmla="*/ 44 w 66"/>
                <a:gd name="T1" fmla="*/ 0 h 101"/>
                <a:gd name="T2" fmla="*/ 0 w 66"/>
                <a:gd name="T3" fmla="*/ 101 h 101"/>
                <a:gd name="T4" fmla="*/ 66 w 66"/>
                <a:gd name="T5" fmla="*/ 60 h 101"/>
                <a:gd name="T6" fmla="*/ 44 w 66"/>
                <a:gd name="T7" fmla="*/ 0 h 101"/>
              </a:gdLst>
              <a:ahLst/>
              <a:cxnLst>
                <a:cxn ang="0">
                  <a:pos x="T0" y="T1"/>
                </a:cxn>
                <a:cxn ang="0">
                  <a:pos x="T2" y="T3"/>
                </a:cxn>
                <a:cxn ang="0">
                  <a:pos x="T4" y="T5"/>
                </a:cxn>
                <a:cxn ang="0">
                  <a:pos x="T6" y="T7"/>
                </a:cxn>
              </a:cxnLst>
              <a:rect l="0" t="0" r="r" b="b"/>
              <a:pathLst>
                <a:path w="66" h="101">
                  <a:moveTo>
                    <a:pt x="44" y="0"/>
                  </a:moveTo>
                  <a:lnTo>
                    <a:pt x="0" y="101"/>
                  </a:lnTo>
                  <a:lnTo>
                    <a:pt x="66" y="60"/>
                  </a:lnTo>
                  <a:lnTo>
                    <a:pt x="44"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92" name="Freeform 12"/>
            <p:cNvSpPr>
              <a:spLocks/>
            </p:cNvSpPr>
            <p:nvPr/>
          </p:nvSpPr>
          <p:spPr bwMode="auto">
            <a:xfrm rot="-2604702">
              <a:off x="2049" y="1803"/>
              <a:ext cx="847" cy="681"/>
            </a:xfrm>
            <a:custGeom>
              <a:avLst/>
              <a:gdLst>
                <a:gd name="T0" fmla="*/ 0 w 847"/>
                <a:gd name="T1" fmla="*/ 336 h 681"/>
                <a:gd name="T2" fmla="*/ 0 w 847"/>
                <a:gd name="T3" fmla="*/ 405 h 681"/>
                <a:gd name="T4" fmla="*/ 48 w 847"/>
                <a:gd name="T5" fmla="*/ 510 h 681"/>
                <a:gd name="T6" fmla="*/ 96 w 847"/>
                <a:gd name="T7" fmla="*/ 579 h 681"/>
                <a:gd name="T8" fmla="*/ 144 w 847"/>
                <a:gd name="T9" fmla="*/ 633 h 681"/>
                <a:gd name="T10" fmla="*/ 210 w 847"/>
                <a:gd name="T11" fmla="*/ 669 h 681"/>
                <a:gd name="T12" fmla="*/ 273 w 847"/>
                <a:gd name="T13" fmla="*/ 681 h 681"/>
                <a:gd name="T14" fmla="*/ 384 w 847"/>
                <a:gd name="T15" fmla="*/ 663 h 681"/>
                <a:gd name="T16" fmla="*/ 513 w 847"/>
                <a:gd name="T17" fmla="*/ 636 h 681"/>
                <a:gd name="T18" fmla="*/ 634 w 847"/>
                <a:gd name="T19" fmla="*/ 583 h 681"/>
                <a:gd name="T20" fmla="*/ 792 w 847"/>
                <a:gd name="T21" fmla="*/ 528 h 681"/>
                <a:gd name="T22" fmla="*/ 847 w 847"/>
                <a:gd name="T23" fmla="*/ 468 h 681"/>
                <a:gd name="T24" fmla="*/ 816 w 847"/>
                <a:gd name="T25" fmla="*/ 405 h 681"/>
                <a:gd name="T26" fmla="*/ 798 w 847"/>
                <a:gd name="T27" fmla="*/ 330 h 681"/>
                <a:gd name="T28" fmla="*/ 750 w 847"/>
                <a:gd name="T29" fmla="*/ 225 h 681"/>
                <a:gd name="T30" fmla="*/ 663 w 847"/>
                <a:gd name="T31" fmla="*/ 126 h 681"/>
                <a:gd name="T32" fmla="*/ 582 w 847"/>
                <a:gd name="T33" fmla="*/ 54 h 681"/>
                <a:gd name="T34" fmla="*/ 513 w 847"/>
                <a:gd name="T35" fmla="*/ 30 h 681"/>
                <a:gd name="T36" fmla="*/ 471 w 847"/>
                <a:gd name="T37" fmla="*/ 9 h 681"/>
                <a:gd name="T38" fmla="*/ 381 w 847"/>
                <a:gd name="T39" fmla="*/ 0 h 681"/>
                <a:gd name="T40" fmla="*/ 261 w 847"/>
                <a:gd name="T41" fmla="*/ 21 h 681"/>
                <a:gd name="T42" fmla="*/ 207 w 847"/>
                <a:gd name="T43" fmla="*/ 48 h 681"/>
                <a:gd name="T44" fmla="*/ 165 w 847"/>
                <a:gd name="T45" fmla="*/ 78 h 681"/>
                <a:gd name="T46" fmla="*/ 252 w 847"/>
                <a:gd name="T47" fmla="*/ 171 h 681"/>
                <a:gd name="T48" fmla="*/ 288 w 847"/>
                <a:gd name="T49" fmla="*/ 262 h 681"/>
                <a:gd name="T50" fmla="*/ 342 w 847"/>
                <a:gd name="T51" fmla="*/ 318 h 681"/>
                <a:gd name="T52" fmla="*/ 363 w 847"/>
                <a:gd name="T53" fmla="*/ 369 h 681"/>
                <a:gd name="T54" fmla="*/ 348 w 847"/>
                <a:gd name="T55" fmla="*/ 390 h 681"/>
                <a:gd name="T56" fmla="*/ 271 w 847"/>
                <a:gd name="T57" fmla="*/ 378 h 681"/>
                <a:gd name="T58" fmla="*/ 189 w 847"/>
                <a:gd name="T59" fmla="*/ 387 h 681"/>
                <a:gd name="T60" fmla="*/ 54 w 847"/>
                <a:gd name="T61" fmla="*/ 363 h 681"/>
                <a:gd name="T62" fmla="*/ 0 w 847"/>
                <a:gd name="T63" fmla="*/ 33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7" h="681">
                  <a:moveTo>
                    <a:pt x="0" y="336"/>
                  </a:moveTo>
                  <a:lnTo>
                    <a:pt x="0" y="405"/>
                  </a:lnTo>
                  <a:lnTo>
                    <a:pt x="48" y="510"/>
                  </a:lnTo>
                  <a:lnTo>
                    <a:pt x="96" y="579"/>
                  </a:lnTo>
                  <a:lnTo>
                    <a:pt x="144" y="633"/>
                  </a:lnTo>
                  <a:lnTo>
                    <a:pt x="210" y="669"/>
                  </a:lnTo>
                  <a:lnTo>
                    <a:pt x="273" y="681"/>
                  </a:lnTo>
                  <a:lnTo>
                    <a:pt x="384" y="663"/>
                  </a:lnTo>
                  <a:lnTo>
                    <a:pt x="513" y="636"/>
                  </a:lnTo>
                  <a:lnTo>
                    <a:pt x="634" y="583"/>
                  </a:lnTo>
                  <a:lnTo>
                    <a:pt x="792" y="528"/>
                  </a:lnTo>
                  <a:lnTo>
                    <a:pt x="847" y="468"/>
                  </a:lnTo>
                  <a:lnTo>
                    <a:pt x="816" y="405"/>
                  </a:lnTo>
                  <a:lnTo>
                    <a:pt x="798" y="330"/>
                  </a:lnTo>
                  <a:lnTo>
                    <a:pt x="750" y="225"/>
                  </a:lnTo>
                  <a:lnTo>
                    <a:pt x="663" y="126"/>
                  </a:lnTo>
                  <a:lnTo>
                    <a:pt x="582" y="54"/>
                  </a:lnTo>
                  <a:lnTo>
                    <a:pt x="513" y="30"/>
                  </a:lnTo>
                  <a:lnTo>
                    <a:pt x="471" y="9"/>
                  </a:lnTo>
                  <a:lnTo>
                    <a:pt x="381" y="0"/>
                  </a:lnTo>
                  <a:lnTo>
                    <a:pt x="261" y="21"/>
                  </a:lnTo>
                  <a:lnTo>
                    <a:pt x="207" y="48"/>
                  </a:lnTo>
                  <a:lnTo>
                    <a:pt x="165" y="78"/>
                  </a:lnTo>
                  <a:lnTo>
                    <a:pt x="252" y="171"/>
                  </a:lnTo>
                  <a:lnTo>
                    <a:pt x="288" y="262"/>
                  </a:lnTo>
                  <a:lnTo>
                    <a:pt x="342" y="318"/>
                  </a:lnTo>
                  <a:lnTo>
                    <a:pt x="363" y="369"/>
                  </a:lnTo>
                  <a:lnTo>
                    <a:pt x="348" y="390"/>
                  </a:lnTo>
                  <a:lnTo>
                    <a:pt x="271" y="378"/>
                  </a:lnTo>
                  <a:lnTo>
                    <a:pt x="189" y="387"/>
                  </a:lnTo>
                  <a:lnTo>
                    <a:pt x="54" y="363"/>
                  </a:lnTo>
                  <a:lnTo>
                    <a:pt x="0" y="336"/>
                  </a:lnTo>
                  <a:close/>
                </a:path>
              </a:pathLst>
            </a:custGeom>
            <a:solidFill>
              <a:srgbClr val="33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0893" name="Oval 13"/>
            <p:cNvSpPr>
              <a:spLocks noChangeArrowheads="1"/>
            </p:cNvSpPr>
            <p:nvPr/>
          </p:nvSpPr>
          <p:spPr bwMode="auto">
            <a:xfrm rot="-3637667">
              <a:off x="2213" y="1931"/>
              <a:ext cx="187" cy="9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50894" name="Oval 14"/>
            <p:cNvSpPr>
              <a:spLocks noChangeArrowheads="1"/>
            </p:cNvSpPr>
            <p:nvPr/>
          </p:nvSpPr>
          <p:spPr bwMode="auto">
            <a:xfrm rot="-2604702">
              <a:off x="2254" y="1963"/>
              <a:ext cx="51" cy="51"/>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sp>
        <p:nvSpPr>
          <p:cNvPr id="250895" name="Text Box 15"/>
          <p:cNvSpPr txBox="1">
            <a:spLocks noChangeArrowheads="1"/>
          </p:cNvSpPr>
          <p:nvPr/>
        </p:nvSpPr>
        <p:spPr bwMode="auto">
          <a:xfrm>
            <a:off x="2900363" y="809625"/>
            <a:ext cx="3343275" cy="4683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a:t>Anaerobic respiration</a:t>
            </a:r>
            <a:endParaRPr lang="en-GB" sz="2400" b="1"/>
          </a:p>
        </p:txBody>
      </p:sp>
      <p:sp>
        <p:nvSpPr>
          <p:cNvPr id="250896" name="Text Box 16"/>
          <p:cNvSpPr txBox="1">
            <a:spLocks noChangeArrowheads="1"/>
          </p:cNvSpPr>
          <p:nvPr/>
        </p:nvSpPr>
        <p:spPr bwMode="auto">
          <a:xfrm>
            <a:off x="942975" y="4532313"/>
            <a:ext cx="23637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pt-BR" sz="2400" b="1"/>
              <a:t>CO</a:t>
            </a:r>
            <a:r>
              <a:rPr lang="pt-BR" sz="2400" b="1" baseline="-25000"/>
              <a:t>2</a:t>
            </a:r>
            <a:r>
              <a:rPr lang="pt-BR" sz="2400" b="1"/>
              <a:t> + 4e</a:t>
            </a:r>
            <a:r>
              <a:rPr lang="pt-BR" sz="2400" b="1" baseline="30000"/>
              <a:t>-</a:t>
            </a:r>
            <a:r>
              <a:rPr lang="pt-BR" sz="2400" b="1"/>
              <a:t> + 4H</a:t>
            </a:r>
            <a:r>
              <a:rPr lang="pt-BR" sz="2400" b="1" baseline="30000"/>
              <a:t>+</a:t>
            </a:r>
            <a:endParaRPr lang="en-GB" sz="2400" b="1" baseline="30000"/>
          </a:p>
        </p:txBody>
      </p:sp>
      <p:sp>
        <p:nvSpPr>
          <p:cNvPr id="250897" name="Text Box 17"/>
          <p:cNvSpPr txBox="1">
            <a:spLocks noChangeArrowheads="1"/>
          </p:cNvSpPr>
          <p:nvPr/>
        </p:nvSpPr>
        <p:spPr bwMode="auto">
          <a:xfrm>
            <a:off x="942975" y="1998663"/>
            <a:ext cx="189071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pt-BR" sz="2400" b="1"/>
              <a:t>CH</a:t>
            </a:r>
            <a:r>
              <a:rPr lang="pt-BR" sz="2400" b="1" baseline="-25000"/>
              <a:t>2</a:t>
            </a:r>
            <a:r>
              <a:rPr lang="pt-BR" sz="2400" b="1"/>
              <a:t>O + H</a:t>
            </a:r>
            <a:r>
              <a:rPr lang="pt-BR" sz="2400" b="1" baseline="-25000"/>
              <a:t>2</a:t>
            </a:r>
            <a:r>
              <a:rPr lang="pt-BR" sz="2400" b="1"/>
              <a:t>O</a:t>
            </a:r>
            <a:endParaRPr lang="en-GB" sz="2400" b="1"/>
          </a:p>
        </p:txBody>
      </p:sp>
      <p:sp>
        <p:nvSpPr>
          <p:cNvPr id="250898" name="Text Box 18"/>
          <p:cNvSpPr txBox="1">
            <a:spLocks noChangeArrowheads="1"/>
          </p:cNvSpPr>
          <p:nvPr/>
        </p:nvSpPr>
        <p:spPr bwMode="auto">
          <a:xfrm>
            <a:off x="6042025" y="2012950"/>
            <a:ext cx="261143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ZA" sz="2400" b="1"/>
              <a:t>Fe</a:t>
            </a:r>
            <a:r>
              <a:rPr lang="en-ZA" sz="2400" b="1" baseline="-25000"/>
              <a:t>2</a:t>
            </a:r>
            <a:r>
              <a:rPr lang="en-ZA" sz="2400" b="1"/>
              <a:t>O</a:t>
            </a:r>
            <a:r>
              <a:rPr lang="en-ZA" sz="2400" b="1" baseline="-25000"/>
              <a:t>3</a:t>
            </a:r>
            <a:r>
              <a:rPr lang="en-ZA" sz="2400" b="1"/>
              <a:t> + 2e</a:t>
            </a:r>
            <a:r>
              <a:rPr lang="en-ZA" sz="2400" b="1" baseline="30000"/>
              <a:t>-</a:t>
            </a:r>
            <a:r>
              <a:rPr lang="en-ZA" sz="2400" b="1"/>
              <a:t> + 6H</a:t>
            </a:r>
            <a:r>
              <a:rPr lang="en-ZA" sz="2400" b="1" baseline="30000"/>
              <a:t>+</a:t>
            </a:r>
            <a:endParaRPr lang="en-GB" sz="2400" b="1" baseline="30000"/>
          </a:p>
        </p:txBody>
      </p:sp>
      <p:sp>
        <p:nvSpPr>
          <p:cNvPr id="250899" name="Text Box 19"/>
          <p:cNvSpPr txBox="1">
            <a:spLocks noChangeArrowheads="1"/>
          </p:cNvSpPr>
          <p:nvPr/>
        </p:nvSpPr>
        <p:spPr bwMode="auto">
          <a:xfrm>
            <a:off x="6042025" y="4554538"/>
            <a:ext cx="202723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ZA" sz="2400" b="1"/>
              <a:t>2Fe</a:t>
            </a:r>
            <a:r>
              <a:rPr lang="en-ZA" sz="2400" b="1" baseline="30000"/>
              <a:t>2+</a:t>
            </a:r>
            <a:r>
              <a:rPr lang="en-ZA" sz="2400" b="1"/>
              <a:t> +</a:t>
            </a:r>
            <a:r>
              <a:rPr lang="en-ZA" sz="2400" b="1">
                <a:solidFill>
                  <a:srgbClr val="FFFF00"/>
                </a:solidFill>
              </a:rPr>
              <a:t> </a:t>
            </a:r>
            <a:r>
              <a:rPr lang="en-US" sz="2400" b="1"/>
              <a:t>3H</a:t>
            </a:r>
            <a:r>
              <a:rPr lang="en-US" sz="2400" b="1" baseline="-25000"/>
              <a:t>2</a:t>
            </a:r>
            <a:r>
              <a:rPr lang="en-US" sz="2400" b="1"/>
              <a:t>O</a:t>
            </a:r>
            <a:endParaRPr lang="en-GB" sz="2400" b="1"/>
          </a:p>
        </p:txBody>
      </p:sp>
      <p:sp>
        <p:nvSpPr>
          <p:cNvPr id="250900" name="Text Box 20"/>
          <p:cNvSpPr txBox="1">
            <a:spLocks noChangeArrowheads="1"/>
          </p:cNvSpPr>
          <p:nvPr/>
        </p:nvSpPr>
        <p:spPr bwMode="auto">
          <a:xfrm>
            <a:off x="6569075" y="3389313"/>
            <a:ext cx="186213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400" b="1">
                <a:solidFill>
                  <a:srgbClr val="0000B4"/>
                </a:solidFill>
              </a:rPr>
              <a:t>less energy</a:t>
            </a:r>
            <a:endParaRPr lang="en-GB" sz="2400" b="1">
              <a:solidFill>
                <a:srgbClr val="0000B4"/>
              </a:solidFill>
            </a:endParaRPr>
          </a:p>
        </p:txBody>
      </p:sp>
      <p:sp>
        <p:nvSpPr>
          <p:cNvPr id="250902" name="Text Box 22"/>
          <p:cNvSpPr txBox="1">
            <a:spLocks noChangeArrowheads="1"/>
          </p:cNvSpPr>
          <p:nvPr/>
        </p:nvSpPr>
        <p:spPr bwMode="auto">
          <a:xfrm>
            <a:off x="6042025" y="2463800"/>
            <a:ext cx="882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a:t>(insoluble)</a:t>
            </a:r>
            <a:endParaRPr lang="en-GB" sz="1200"/>
          </a:p>
        </p:txBody>
      </p:sp>
      <p:sp>
        <p:nvSpPr>
          <p:cNvPr id="250903" name="Text Box 23"/>
          <p:cNvSpPr txBox="1">
            <a:spLocks noChangeArrowheads="1"/>
          </p:cNvSpPr>
          <p:nvPr/>
        </p:nvSpPr>
        <p:spPr bwMode="auto">
          <a:xfrm>
            <a:off x="6042025" y="4984750"/>
            <a:ext cx="7651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a:t>(soluble)</a:t>
            </a:r>
            <a:endParaRPr lang="en-GB" sz="1200"/>
          </a:p>
        </p:txBody>
      </p:sp>
      <p:sp>
        <p:nvSpPr>
          <p:cNvPr id="250904" name="AutoShape 24"/>
          <p:cNvSpPr>
            <a:spLocks noChangeArrowheads="1"/>
          </p:cNvSpPr>
          <p:nvPr/>
        </p:nvSpPr>
        <p:spPr bwMode="auto">
          <a:xfrm>
            <a:off x="2398713" y="3397250"/>
            <a:ext cx="1379537" cy="446088"/>
          </a:xfrm>
          <a:prstGeom prst="rightArrow">
            <a:avLst>
              <a:gd name="adj1" fmla="val 50000"/>
              <a:gd name="adj2" fmla="val 77313"/>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50905" name="Text Box 25"/>
          <p:cNvSpPr txBox="1">
            <a:spLocks noChangeArrowheads="1"/>
          </p:cNvSpPr>
          <p:nvPr/>
        </p:nvSpPr>
        <p:spPr bwMode="auto">
          <a:xfrm>
            <a:off x="0" y="3390900"/>
            <a:ext cx="23018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400" b="1">
                <a:solidFill>
                  <a:srgbClr val="0000B4"/>
                </a:solidFill>
              </a:rPr>
              <a:t>organic matter</a:t>
            </a:r>
            <a:endParaRPr lang="en-GB" sz="2400" b="1">
              <a:solidFill>
                <a:srgbClr val="0000B4"/>
              </a:solidFill>
            </a:endParaRPr>
          </a:p>
        </p:txBody>
      </p:sp>
    </p:spTree>
    <p:extLst>
      <p:ext uri="{BB962C8B-B14F-4D97-AF65-F5344CB8AC3E}">
        <p14:creationId xmlns:p14="http://schemas.microsoft.com/office/powerpoint/2010/main" val="61017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9075" y="1456101"/>
            <a:ext cx="3645100" cy="553998"/>
          </a:xfrm>
          <a:prstGeom prst="rect">
            <a:avLst/>
          </a:prstGeom>
          <a:solidFill>
            <a:schemeClr val="bg1"/>
          </a:solidFill>
        </p:spPr>
        <p:txBody>
          <a:bodyPr wrap="none" tIns="0" bIns="0" rtlCol="0">
            <a:spAutoFit/>
          </a:bodyPr>
          <a:lstStyle/>
          <a:p>
            <a:pPr algn="ctr"/>
            <a:r>
              <a:rPr lang="en-ZA" sz="3600" b="1" dirty="0" smtClean="0"/>
              <a:t>Aerobic (oxidised)</a:t>
            </a:r>
            <a:endParaRPr lang="en-ZA" sz="3600" b="1" dirty="0"/>
          </a:p>
        </p:txBody>
      </p:sp>
      <p:grpSp>
        <p:nvGrpSpPr>
          <p:cNvPr id="12" name="Group 11"/>
          <p:cNvGrpSpPr/>
          <p:nvPr/>
        </p:nvGrpSpPr>
        <p:grpSpPr>
          <a:xfrm>
            <a:off x="724793" y="2025043"/>
            <a:ext cx="7713664" cy="1631799"/>
            <a:chOff x="1066214" y="2406987"/>
            <a:chExt cx="7713664" cy="1631799"/>
          </a:xfrm>
        </p:grpSpPr>
        <p:sp>
          <p:nvSpPr>
            <p:cNvPr id="26" name="Oval 11"/>
            <p:cNvSpPr>
              <a:spLocks noChangeArrowheads="1"/>
            </p:cNvSpPr>
            <p:nvPr/>
          </p:nvSpPr>
          <p:spPr bwMode="auto">
            <a:xfrm>
              <a:off x="6871703" y="2713311"/>
              <a:ext cx="1908175" cy="1190625"/>
            </a:xfrm>
            <a:prstGeom prst="ellipse">
              <a:avLst/>
            </a:prstGeom>
            <a:solidFill>
              <a:srgbClr val="FF0000"/>
            </a:solidFill>
            <a:ln w="9525">
              <a:noFill/>
              <a:prstDash val="lgDash"/>
              <a:round/>
              <a:headEnd/>
              <a:tailEnd/>
            </a:ln>
            <a:effectLst/>
            <a:extLst/>
          </p:spPr>
          <p:txBody>
            <a:bodyPr wrap="none" anchor="ctr"/>
            <a:lstStyle/>
            <a:p>
              <a:r>
                <a:rPr lang="en-US" sz="2000" dirty="0" smtClean="0"/>
                <a:t>Fe</a:t>
              </a:r>
              <a:r>
                <a:rPr lang="en-US" sz="2000" baseline="30000" dirty="0" smtClean="0"/>
                <a:t>3+</a:t>
              </a:r>
              <a:r>
                <a:rPr lang="en-US" sz="2000" dirty="0" smtClean="0"/>
                <a:t> coating</a:t>
              </a:r>
              <a:endParaRPr lang="en-ZA" sz="2000" dirty="0"/>
            </a:p>
          </p:txBody>
        </p:sp>
        <p:sp>
          <p:nvSpPr>
            <p:cNvPr id="27" name="Oval 11"/>
            <p:cNvSpPr>
              <a:spLocks noChangeArrowheads="1"/>
            </p:cNvSpPr>
            <p:nvPr/>
          </p:nvSpPr>
          <p:spPr bwMode="auto">
            <a:xfrm>
              <a:off x="1066214" y="2603207"/>
              <a:ext cx="1908175" cy="1190625"/>
            </a:xfrm>
            <a:prstGeom prst="ellipse">
              <a:avLst/>
            </a:prstGeom>
            <a:solidFill>
              <a:srgbClr val="FF0000"/>
            </a:solidFill>
            <a:ln w="9525">
              <a:noFill/>
              <a:prstDash val="lgDash"/>
              <a:round/>
              <a:headEnd/>
              <a:tailEnd/>
            </a:ln>
            <a:effectLst/>
            <a:extLst/>
          </p:spPr>
          <p:txBody>
            <a:bodyPr wrap="none" anchor="ctr"/>
            <a:lstStyle/>
            <a:p>
              <a:endParaRPr lang="en-ZA"/>
            </a:p>
          </p:txBody>
        </p:sp>
        <p:sp>
          <p:nvSpPr>
            <p:cNvPr id="28" name="Oval 12"/>
            <p:cNvSpPr>
              <a:spLocks noChangeArrowheads="1"/>
            </p:cNvSpPr>
            <p:nvPr/>
          </p:nvSpPr>
          <p:spPr bwMode="auto">
            <a:xfrm>
              <a:off x="1246395" y="2783870"/>
              <a:ext cx="1547813" cy="829299"/>
            </a:xfrm>
            <a:prstGeom prst="ellipse">
              <a:avLst/>
            </a:prstGeom>
            <a:solidFill>
              <a:schemeClr val="bg1">
                <a:lumMod val="75000"/>
              </a:schemeClr>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dirty="0" smtClean="0"/>
                <a:t>Soil particle</a:t>
              </a:r>
              <a:endParaRPr lang="en-ZA" sz="2000" dirty="0"/>
            </a:p>
          </p:txBody>
        </p:sp>
        <p:sp>
          <p:nvSpPr>
            <p:cNvPr id="7" name="Oval Callout 6"/>
            <p:cNvSpPr/>
            <p:nvPr/>
          </p:nvSpPr>
          <p:spPr>
            <a:xfrm>
              <a:off x="2304640" y="3736637"/>
              <a:ext cx="1048572" cy="302149"/>
            </a:xfrm>
            <a:prstGeom prst="wedgeEllipseCallout">
              <a:avLst>
                <a:gd name="adj1" fmla="val -52756"/>
                <a:gd name="adj2" fmla="val -170371"/>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000" dirty="0">
                  <a:solidFill>
                    <a:schemeClr val="tx1"/>
                  </a:solidFill>
                  <a:ea typeface="Calibri" panose="020F0502020204030204" pitchFamily="34" charset="0"/>
                  <a:cs typeface="Arial" panose="020B0604020202020204" pitchFamily="34" charset="0"/>
                </a:rPr>
                <a:t>Quartz</a:t>
              </a:r>
              <a:endParaRPr lang="en-ZA" sz="2000" baseline="30000" dirty="0" smtClean="0">
                <a:solidFill>
                  <a:schemeClr val="tx1"/>
                </a:solidFill>
                <a:ea typeface="Calibri" panose="020F0502020204030204" pitchFamily="34" charset="0"/>
                <a:cs typeface="Arial" panose="020B0604020202020204" pitchFamily="34" charset="0"/>
              </a:endParaRPr>
            </a:p>
          </p:txBody>
        </p:sp>
        <p:sp>
          <p:nvSpPr>
            <p:cNvPr id="42" name="Oval Callout 41"/>
            <p:cNvSpPr/>
            <p:nvPr/>
          </p:nvSpPr>
          <p:spPr>
            <a:xfrm>
              <a:off x="3132345" y="2406987"/>
              <a:ext cx="914400" cy="306324"/>
            </a:xfrm>
            <a:prstGeom prst="wedgeEllipseCallout">
              <a:avLst>
                <a:gd name="adj1" fmla="val -84226"/>
                <a:gd name="adj2" fmla="val 127798"/>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000" dirty="0" smtClean="0">
                  <a:solidFill>
                    <a:schemeClr val="tx1"/>
                  </a:solidFill>
                  <a:ea typeface="Calibri" panose="020F0502020204030204" pitchFamily="34" charset="0"/>
                  <a:cs typeface="Arial" panose="020B0604020202020204" pitchFamily="34" charset="0"/>
                </a:rPr>
                <a:t>Fe</a:t>
              </a:r>
              <a:r>
                <a:rPr lang="en-US" sz="2000" baseline="30000" dirty="0" smtClean="0">
                  <a:solidFill>
                    <a:schemeClr val="tx1"/>
                  </a:solidFill>
                  <a:ea typeface="Calibri" panose="020F0502020204030204" pitchFamily="34" charset="0"/>
                  <a:cs typeface="Arial" panose="020B0604020202020204" pitchFamily="34" charset="0"/>
                </a:rPr>
                <a:t>3+</a:t>
              </a:r>
              <a:endParaRPr lang="en-ZA" sz="2000" baseline="30000" dirty="0" smtClean="0">
                <a:solidFill>
                  <a:schemeClr val="tx1"/>
                </a:solidFill>
                <a:ea typeface="Calibri" panose="020F0502020204030204" pitchFamily="34" charset="0"/>
                <a:cs typeface="Arial" panose="020B0604020202020204" pitchFamily="34" charset="0"/>
              </a:endParaRPr>
            </a:p>
          </p:txBody>
        </p:sp>
        <p:sp>
          <p:nvSpPr>
            <p:cNvPr id="8" name="Right Arrow 7"/>
            <p:cNvSpPr/>
            <p:nvPr/>
          </p:nvSpPr>
          <p:spPr>
            <a:xfrm>
              <a:off x="3690238" y="2971528"/>
              <a:ext cx="2465615" cy="674189"/>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grpSp>
      <p:grpSp>
        <p:nvGrpSpPr>
          <p:cNvPr id="3" name="Group 2"/>
          <p:cNvGrpSpPr/>
          <p:nvPr/>
        </p:nvGrpSpPr>
        <p:grpSpPr>
          <a:xfrm>
            <a:off x="482713" y="3893900"/>
            <a:ext cx="8178575" cy="2695713"/>
            <a:chOff x="482713" y="3893900"/>
            <a:chExt cx="8178575" cy="2695713"/>
          </a:xfrm>
        </p:grpSpPr>
        <p:sp>
          <p:nvSpPr>
            <p:cNvPr id="20" name="TextBox 19"/>
            <p:cNvSpPr txBox="1"/>
            <p:nvPr/>
          </p:nvSpPr>
          <p:spPr>
            <a:xfrm>
              <a:off x="2374357" y="3893900"/>
              <a:ext cx="4395285" cy="646331"/>
            </a:xfrm>
            <a:prstGeom prst="rect">
              <a:avLst/>
            </a:prstGeom>
            <a:solidFill>
              <a:schemeClr val="bg1"/>
            </a:solidFill>
          </p:spPr>
          <p:txBody>
            <a:bodyPr wrap="square" rtlCol="0">
              <a:spAutoFit/>
            </a:bodyPr>
            <a:lstStyle/>
            <a:p>
              <a:pPr algn="ctr"/>
              <a:r>
                <a:rPr lang="en-ZA" sz="3600" b="1" dirty="0" smtClean="0"/>
                <a:t>Anaerobic (reduced)</a:t>
              </a:r>
              <a:endParaRPr lang="en-ZA" sz="3600" b="1" dirty="0"/>
            </a:p>
          </p:txBody>
        </p:sp>
        <p:grpSp>
          <p:nvGrpSpPr>
            <p:cNvPr id="13" name="Group 12"/>
            <p:cNvGrpSpPr/>
            <p:nvPr/>
          </p:nvGrpSpPr>
          <p:grpSpPr>
            <a:xfrm>
              <a:off x="482713" y="4366832"/>
              <a:ext cx="8178575" cy="2222781"/>
              <a:chOff x="704850" y="4366832"/>
              <a:chExt cx="8178575" cy="2222781"/>
            </a:xfrm>
          </p:grpSpPr>
          <p:sp>
            <p:nvSpPr>
              <p:cNvPr id="252939" name="Oval 11"/>
              <p:cNvSpPr>
                <a:spLocks noChangeArrowheads="1"/>
              </p:cNvSpPr>
              <p:nvPr/>
            </p:nvSpPr>
            <p:spPr bwMode="auto">
              <a:xfrm>
                <a:off x="1120775" y="4937125"/>
                <a:ext cx="1908175" cy="1190625"/>
              </a:xfrm>
              <a:prstGeom prst="ellipse">
                <a:avLst/>
              </a:prstGeom>
              <a:solidFill>
                <a:schemeClr val="bg1"/>
              </a:solidFill>
              <a:ln w="9525">
                <a:solidFill>
                  <a:schemeClr val="tx1"/>
                </a:solidFill>
                <a:prstDash val="lg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52940" name="Oval 12"/>
              <p:cNvSpPr>
                <a:spLocks noChangeArrowheads="1"/>
              </p:cNvSpPr>
              <p:nvPr/>
            </p:nvSpPr>
            <p:spPr bwMode="auto">
              <a:xfrm>
                <a:off x="1301750" y="5118584"/>
                <a:ext cx="1547813" cy="829299"/>
              </a:xfrm>
              <a:prstGeom prst="ellipse">
                <a:avLst/>
              </a:prstGeom>
              <a:solidFill>
                <a:schemeClr val="bg1">
                  <a:lumMod val="75000"/>
                </a:schemeClr>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dirty="0"/>
                  <a:t>Soil </a:t>
                </a:r>
                <a:r>
                  <a:rPr lang="en-US" sz="2000" dirty="0" smtClean="0"/>
                  <a:t>particle</a:t>
                </a:r>
                <a:endParaRPr lang="en-ZA" sz="2000" dirty="0"/>
              </a:p>
            </p:txBody>
          </p:sp>
          <p:sp>
            <p:nvSpPr>
              <p:cNvPr id="252942" name="Line 14"/>
              <p:cNvSpPr>
                <a:spLocks noChangeShapeType="1"/>
              </p:cNvSpPr>
              <p:nvPr/>
            </p:nvSpPr>
            <p:spPr bwMode="auto">
              <a:xfrm flipH="1" flipV="1">
                <a:off x="1423988" y="4937125"/>
                <a:ext cx="130175" cy="24923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2943" name="Line 15"/>
              <p:cNvSpPr>
                <a:spLocks noChangeShapeType="1"/>
              </p:cNvSpPr>
              <p:nvPr/>
            </p:nvSpPr>
            <p:spPr bwMode="auto">
              <a:xfrm flipH="1">
                <a:off x="1666875" y="5981700"/>
                <a:ext cx="92075" cy="2587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2944" name="Line 16"/>
              <p:cNvSpPr>
                <a:spLocks noChangeShapeType="1"/>
              </p:cNvSpPr>
              <p:nvPr/>
            </p:nvSpPr>
            <p:spPr bwMode="auto">
              <a:xfrm>
                <a:off x="2654300" y="5854700"/>
                <a:ext cx="209550" cy="2778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2945" name="Line 17"/>
              <p:cNvSpPr>
                <a:spLocks noChangeShapeType="1"/>
              </p:cNvSpPr>
              <p:nvPr/>
            </p:nvSpPr>
            <p:spPr bwMode="auto">
              <a:xfrm flipV="1">
                <a:off x="2571750" y="4659313"/>
                <a:ext cx="196850" cy="5095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2946" name="Line 18"/>
              <p:cNvSpPr>
                <a:spLocks noChangeShapeType="1"/>
              </p:cNvSpPr>
              <p:nvPr/>
            </p:nvSpPr>
            <p:spPr bwMode="auto">
              <a:xfrm flipH="1">
                <a:off x="1144588" y="5768975"/>
                <a:ext cx="209550" cy="2381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5" name="Oval 11"/>
              <p:cNvSpPr>
                <a:spLocks noChangeArrowheads="1"/>
              </p:cNvSpPr>
              <p:nvPr/>
            </p:nvSpPr>
            <p:spPr bwMode="auto">
              <a:xfrm>
                <a:off x="6975250" y="5019221"/>
                <a:ext cx="1908175" cy="1190625"/>
              </a:xfrm>
              <a:prstGeom prst="ellipse">
                <a:avLst/>
              </a:prstGeom>
              <a:solidFill>
                <a:schemeClr val="bg1">
                  <a:lumMod val="75000"/>
                </a:schemeClr>
              </a:solidFill>
              <a:ln w="9525">
                <a:noFill/>
                <a:prstDash val="lgDash"/>
                <a:round/>
                <a:headEnd/>
                <a:tailEnd/>
              </a:ln>
              <a:effectLst/>
              <a:extLst/>
            </p:spPr>
            <p:txBody>
              <a:bodyPr wrap="none" anchor="ctr"/>
              <a:lstStyle/>
              <a:p>
                <a:endParaRPr lang="en-ZA"/>
              </a:p>
            </p:txBody>
          </p:sp>
          <p:sp>
            <p:nvSpPr>
              <p:cNvPr id="35" name="TextBox 34"/>
              <p:cNvSpPr txBox="1"/>
              <p:nvPr/>
            </p:nvSpPr>
            <p:spPr>
              <a:xfrm>
                <a:off x="1384150" y="6281836"/>
                <a:ext cx="414601" cy="307777"/>
              </a:xfrm>
              <a:prstGeom prst="rect">
                <a:avLst/>
              </a:prstGeom>
              <a:noFill/>
            </p:spPr>
            <p:txBody>
              <a:bodyPr wrap="none" lIns="0" tIns="0" rIns="0" bIns="0" rtlCol="0">
                <a:spAutoFit/>
              </a:bodyPr>
              <a:lstStyle/>
              <a:p>
                <a:r>
                  <a:rPr lang="en-US" sz="2000" dirty="0" smtClean="0"/>
                  <a:t>Fe</a:t>
                </a:r>
                <a:r>
                  <a:rPr lang="en-US" sz="2000" baseline="30000" dirty="0" smtClean="0"/>
                  <a:t>2+</a:t>
                </a:r>
                <a:endParaRPr lang="en-ZA" sz="2000" baseline="30000" dirty="0"/>
              </a:p>
            </p:txBody>
          </p:sp>
          <p:sp>
            <p:nvSpPr>
              <p:cNvPr id="36" name="TextBox 35"/>
              <p:cNvSpPr txBox="1"/>
              <p:nvPr/>
            </p:nvSpPr>
            <p:spPr>
              <a:xfrm>
                <a:off x="704850" y="5993606"/>
                <a:ext cx="414601" cy="307777"/>
              </a:xfrm>
              <a:prstGeom prst="rect">
                <a:avLst/>
              </a:prstGeom>
              <a:noFill/>
            </p:spPr>
            <p:txBody>
              <a:bodyPr wrap="none" lIns="0" tIns="0" rIns="0" bIns="0" rtlCol="0">
                <a:spAutoFit/>
              </a:bodyPr>
              <a:lstStyle/>
              <a:p>
                <a:r>
                  <a:rPr lang="en-US" sz="2000" dirty="0" smtClean="0"/>
                  <a:t>Fe</a:t>
                </a:r>
                <a:r>
                  <a:rPr lang="en-US" sz="2000" baseline="30000" dirty="0" smtClean="0"/>
                  <a:t>2+</a:t>
                </a:r>
                <a:endParaRPr lang="en-ZA" sz="2000" baseline="30000" dirty="0"/>
              </a:p>
            </p:txBody>
          </p:sp>
          <p:sp>
            <p:nvSpPr>
              <p:cNvPr id="37" name="TextBox 36"/>
              <p:cNvSpPr txBox="1"/>
              <p:nvPr/>
            </p:nvSpPr>
            <p:spPr>
              <a:xfrm>
                <a:off x="2701924" y="4366832"/>
                <a:ext cx="414601" cy="307777"/>
              </a:xfrm>
              <a:prstGeom prst="rect">
                <a:avLst/>
              </a:prstGeom>
              <a:noFill/>
            </p:spPr>
            <p:txBody>
              <a:bodyPr wrap="none" lIns="0" tIns="0" rIns="0" bIns="0" rtlCol="0">
                <a:spAutoFit/>
              </a:bodyPr>
              <a:lstStyle/>
              <a:p>
                <a:r>
                  <a:rPr lang="en-US" sz="2000" dirty="0" smtClean="0"/>
                  <a:t>Fe</a:t>
                </a:r>
                <a:r>
                  <a:rPr lang="en-US" sz="2000" baseline="30000" dirty="0" smtClean="0"/>
                  <a:t>2+</a:t>
                </a:r>
                <a:endParaRPr lang="en-ZA" sz="2000" baseline="30000" dirty="0"/>
              </a:p>
            </p:txBody>
          </p:sp>
          <p:sp>
            <p:nvSpPr>
              <p:cNvPr id="38" name="TextBox 37"/>
              <p:cNvSpPr txBox="1"/>
              <p:nvPr/>
            </p:nvSpPr>
            <p:spPr>
              <a:xfrm>
                <a:off x="1065081" y="4651979"/>
                <a:ext cx="414601" cy="307777"/>
              </a:xfrm>
              <a:prstGeom prst="rect">
                <a:avLst/>
              </a:prstGeom>
              <a:noFill/>
            </p:spPr>
            <p:txBody>
              <a:bodyPr wrap="none" lIns="0" tIns="0" rIns="0" bIns="0" rtlCol="0">
                <a:spAutoFit/>
              </a:bodyPr>
              <a:lstStyle/>
              <a:p>
                <a:r>
                  <a:rPr lang="en-US" sz="2000" dirty="0" smtClean="0"/>
                  <a:t>Fe</a:t>
                </a:r>
                <a:r>
                  <a:rPr lang="en-US" sz="2000" baseline="30000" dirty="0" smtClean="0"/>
                  <a:t>2+</a:t>
                </a:r>
                <a:endParaRPr lang="en-ZA" sz="2000" baseline="30000" dirty="0"/>
              </a:p>
            </p:txBody>
          </p:sp>
          <p:sp>
            <p:nvSpPr>
              <p:cNvPr id="39" name="TextBox 38"/>
              <p:cNvSpPr txBox="1"/>
              <p:nvPr/>
            </p:nvSpPr>
            <p:spPr>
              <a:xfrm>
                <a:off x="2807287" y="6103626"/>
                <a:ext cx="414601" cy="307777"/>
              </a:xfrm>
              <a:prstGeom prst="rect">
                <a:avLst/>
              </a:prstGeom>
              <a:noFill/>
            </p:spPr>
            <p:txBody>
              <a:bodyPr wrap="none" lIns="0" tIns="0" rIns="0" bIns="0" rtlCol="0">
                <a:spAutoFit/>
              </a:bodyPr>
              <a:lstStyle/>
              <a:p>
                <a:r>
                  <a:rPr lang="en-US" sz="2000" dirty="0" smtClean="0"/>
                  <a:t>Fe</a:t>
                </a:r>
                <a:r>
                  <a:rPr lang="en-US" sz="2000" baseline="30000" dirty="0" smtClean="0"/>
                  <a:t>2+</a:t>
                </a:r>
                <a:endParaRPr lang="en-ZA" sz="2000" baseline="30000" dirty="0"/>
              </a:p>
            </p:txBody>
          </p:sp>
          <p:sp>
            <p:nvSpPr>
              <p:cNvPr id="44" name="Right Arrow 43"/>
              <p:cNvSpPr/>
              <p:nvPr/>
            </p:nvSpPr>
            <p:spPr>
              <a:xfrm>
                <a:off x="3668599" y="5180511"/>
                <a:ext cx="2465615" cy="674189"/>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grpSp>
      </p:grpSp>
      <p:sp>
        <p:nvSpPr>
          <p:cNvPr id="10" name="Title 9"/>
          <p:cNvSpPr>
            <a:spLocks noGrp="1"/>
          </p:cNvSpPr>
          <p:nvPr>
            <p:ph type="title"/>
          </p:nvPr>
        </p:nvSpPr>
        <p:spPr/>
        <p:txBody>
          <a:bodyPr/>
          <a:lstStyle/>
          <a:p>
            <a:r>
              <a:rPr lang="en-US" dirty="0"/>
              <a:t>Fe determines </a:t>
            </a:r>
            <a:r>
              <a:rPr lang="en-US" dirty="0" err="1"/>
              <a:t>colour</a:t>
            </a:r>
            <a:endParaRPr lang="en-ZA" dirty="0"/>
          </a:p>
        </p:txBody>
      </p:sp>
    </p:spTree>
    <p:extLst>
      <p:ext uri="{BB962C8B-B14F-4D97-AF65-F5344CB8AC3E}">
        <p14:creationId xmlns:p14="http://schemas.microsoft.com/office/powerpoint/2010/main" val="134731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My Documents\MyPictures\2011\2011 Hongarye\DSCF0445.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57200" y="1609724"/>
            <a:ext cx="8229600" cy="52482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57200" y="6280618"/>
            <a:ext cx="2618089" cy="369332"/>
          </a:xfrm>
          <a:prstGeom prst="rect">
            <a:avLst/>
          </a:prstGeom>
          <a:noFill/>
        </p:spPr>
        <p:txBody>
          <a:bodyPr wrap="none" rtlCol="0">
            <a:spAutoFit/>
          </a:bodyPr>
          <a:lstStyle/>
          <a:p>
            <a:r>
              <a:rPr lang="en-ZA" dirty="0" err="1" smtClean="0"/>
              <a:t>Fluvisol</a:t>
            </a:r>
            <a:r>
              <a:rPr lang="en-ZA" dirty="0" smtClean="0"/>
              <a:t> in Hungary (2011)</a:t>
            </a:r>
            <a:endParaRPr lang="en-ZA" dirty="0"/>
          </a:p>
        </p:txBody>
      </p:sp>
      <p:sp>
        <p:nvSpPr>
          <p:cNvPr id="3" name="Title 2"/>
          <p:cNvSpPr>
            <a:spLocks noGrp="1"/>
          </p:cNvSpPr>
          <p:nvPr>
            <p:ph type="title"/>
          </p:nvPr>
        </p:nvSpPr>
        <p:spPr/>
        <p:txBody>
          <a:bodyPr/>
          <a:lstStyle/>
          <a:p>
            <a:r>
              <a:rPr lang="en-US" dirty="0" smtClean="0"/>
              <a:t>Fe determines </a:t>
            </a:r>
            <a:r>
              <a:rPr lang="en-US" dirty="0" err="1" smtClean="0"/>
              <a:t>colour</a:t>
            </a:r>
            <a:endParaRPr lang="en-ZA" dirty="0"/>
          </a:p>
        </p:txBody>
      </p:sp>
    </p:spTree>
    <p:extLst>
      <p:ext uri="{BB962C8B-B14F-4D97-AF65-F5344CB8AC3E}">
        <p14:creationId xmlns:p14="http://schemas.microsoft.com/office/powerpoint/2010/main" val="3849915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5" name="Rectangle 3"/>
          <p:cNvSpPr>
            <a:spLocks noGrp="1" noChangeArrowheads="1"/>
          </p:cNvSpPr>
          <p:nvPr>
            <p:ph idx="1"/>
          </p:nvPr>
        </p:nvSpPr>
        <p:spPr>
          <a:noFill/>
        </p:spPr>
        <p:txBody>
          <a:bodyPr rIns="0"/>
          <a:lstStyle/>
          <a:p>
            <a:pPr>
              <a:lnSpc>
                <a:spcPct val="80000"/>
              </a:lnSpc>
              <a:spcBef>
                <a:spcPct val="0"/>
              </a:spcBef>
            </a:pPr>
            <a:r>
              <a:rPr lang="en-GB" sz="2400" dirty="0">
                <a:solidFill>
                  <a:srgbClr val="000000"/>
                </a:solidFill>
                <a:cs typeface="Times New Roman" pitchFamily="18" charset="0"/>
              </a:rPr>
              <a:t>Oxygen reduction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4e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+ 4H</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a:t>
            </a:r>
            <a:r>
              <a:rPr lang="en-GB" sz="2400" dirty="0" smtClean="0">
                <a:solidFill>
                  <a:srgbClr val="000000"/>
                </a:solidFill>
                <a:cs typeface="Times New Roman" pitchFamily="18" charset="0"/>
              </a:rPr>
              <a:t>O</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 ↔ 2H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t>(+500 </a:t>
            </a:r>
            <a:r>
              <a:rPr lang="en-ZA" dirty="0"/>
              <a:t>mV)</a:t>
            </a:r>
            <a:endParaRPr lang="en-GB" sz="2400"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Arial" charset="0"/>
            </a:endParaRPr>
          </a:p>
          <a:p>
            <a:pPr>
              <a:lnSpc>
                <a:spcPct val="80000"/>
              </a:lnSpc>
              <a:spcBef>
                <a:spcPct val="0"/>
              </a:spcBef>
            </a:pPr>
            <a:r>
              <a:rPr lang="en-GB" sz="2400" dirty="0">
                <a:solidFill>
                  <a:srgbClr val="000000"/>
                </a:solidFill>
                <a:cs typeface="Arial" charset="0"/>
              </a:rPr>
              <a:t>Denitrification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10e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+ 12H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+ 2NO</a:t>
            </a:r>
            <a:r>
              <a:rPr lang="en-GB" sz="2400" baseline="-30000" dirty="0">
                <a:solidFill>
                  <a:srgbClr val="000000"/>
                </a:solidFill>
                <a:cs typeface="Times New Roman" pitchFamily="18" charset="0"/>
              </a:rPr>
              <a:t>3</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N</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a:t>
            </a:r>
            <a:r>
              <a:rPr lang="en-GB" sz="2400" dirty="0" smtClean="0">
                <a:solidFill>
                  <a:srgbClr val="000000"/>
                </a:solidFill>
                <a:cs typeface="Times New Roman" pitchFamily="18" charset="0"/>
              </a:rPr>
              <a:t>6H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solidFill>
                  <a:srgbClr val="000000"/>
                </a:solidFill>
                <a:cs typeface="Times New Roman" pitchFamily="18" charset="0"/>
              </a:rPr>
              <a:t>(+</a:t>
            </a:r>
            <a:r>
              <a:rPr lang="en-ZA" dirty="0">
                <a:solidFill>
                  <a:srgbClr val="000000"/>
                </a:solidFill>
                <a:cs typeface="Times New Roman" pitchFamily="18" charset="0"/>
              </a:rPr>
              <a:t>350 mV)</a:t>
            </a:r>
            <a:endParaRPr lang="en-GB"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Times New Roman" pitchFamily="18" charset="0"/>
            </a:endParaRPr>
          </a:p>
          <a:p>
            <a:pPr>
              <a:lnSpc>
                <a:spcPct val="80000"/>
              </a:lnSpc>
              <a:spcBef>
                <a:spcPct val="0"/>
              </a:spcBef>
            </a:pPr>
            <a:r>
              <a:rPr lang="en-GB" sz="2400" dirty="0">
                <a:solidFill>
                  <a:srgbClr val="000000"/>
                </a:solidFill>
                <a:cs typeface="Arial" charset="0"/>
              </a:rPr>
              <a:t>Manganese reduction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2e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+ 4H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MnO</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Mn</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a:t>
            </a:r>
            <a:r>
              <a:rPr lang="en-GB" sz="2400" dirty="0" smtClean="0">
                <a:solidFill>
                  <a:srgbClr val="000000"/>
                </a:solidFill>
                <a:cs typeface="Times New Roman" pitchFamily="18" charset="0"/>
              </a:rPr>
              <a:t>2H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t>(+</a:t>
            </a:r>
            <a:r>
              <a:rPr lang="en-ZA" dirty="0">
                <a:solidFill>
                  <a:srgbClr val="000000"/>
                </a:solidFill>
                <a:cs typeface="Times New Roman" pitchFamily="18" charset="0"/>
              </a:rPr>
              <a:t>300 mV)</a:t>
            </a:r>
            <a:endParaRPr lang="en-GB"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Arial" charset="0"/>
            </a:endParaRPr>
          </a:p>
          <a:p>
            <a:pPr>
              <a:lnSpc>
                <a:spcPct val="80000"/>
              </a:lnSpc>
              <a:spcBef>
                <a:spcPct val="0"/>
              </a:spcBef>
            </a:pPr>
            <a:r>
              <a:rPr lang="en-GB" sz="2400" dirty="0">
                <a:solidFill>
                  <a:srgbClr val="000000"/>
                </a:solidFill>
                <a:cs typeface="Arial" charset="0"/>
              </a:rPr>
              <a:t>Iron reduction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2e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+ 6H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Fe</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O</a:t>
            </a:r>
            <a:r>
              <a:rPr lang="en-GB" sz="2400" baseline="-30000" dirty="0">
                <a:solidFill>
                  <a:srgbClr val="000000"/>
                </a:solidFill>
                <a:cs typeface="Times New Roman" pitchFamily="18" charset="0"/>
              </a:rPr>
              <a:t>3</a:t>
            </a:r>
            <a:r>
              <a:rPr lang="en-GB" sz="2400" dirty="0">
                <a:solidFill>
                  <a:srgbClr val="000000"/>
                </a:solidFill>
                <a:cs typeface="Times New Roman" pitchFamily="18" charset="0"/>
              </a:rPr>
              <a:t> ↔ 2Fe</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a:t>
            </a:r>
            <a:r>
              <a:rPr lang="en-GB" sz="2400" dirty="0" smtClean="0">
                <a:solidFill>
                  <a:srgbClr val="000000"/>
                </a:solidFill>
                <a:cs typeface="Times New Roman" pitchFamily="18" charset="0"/>
              </a:rPr>
              <a:t>3H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t>(+</a:t>
            </a:r>
            <a:r>
              <a:rPr lang="en-ZA" dirty="0">
                <a:solidFill>
                  <a:srgbClr val="000000"/>
                </a:solidFill>
                <a:cs typeface="Times New Roman" pitchFamily="18" charset="0"/>
              </a:rPr>
              <a:t>200 mV)</a:t>
            </a:r>
            <a:endParaRPr lang="en-GB"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Arial" charset="0"/>
            </a:endParaRPr>
          </a:p>
          <a:p>
            <a:pPr>
              <a:lnSpc>
                <a:spcPct val="80000"/>
              </a:lnSpc>
              <a:spcBef>
                <a:spcPct val="0"/>
              </a:spcBef>
            </a:pPr>
            <a:r>
              <a:rPr lang="en-GB" sz="2400" dirty="0">
                <a:solidFill>
                  <a:srgbClr val="000000"/>
                </a:solidFill>
                <a:cs typeface="Arial" charset="0"/>
              </a:rPr>
              <a:t>Sulphate </a:t>
            </a:r>
            <a:r>
              <a:rPr lang="en-GB" sz="2400" dirty="0" smtClean="0">
                <a:solidFill>
                  <a:srgbClr val="000000"/>
                </a:solidFill>
                <a:cs typeface="Arial" charset="0"/>
              </a:rPr>
              <a:t>reduction</a:t>
            </a:r>
            <a:endParaRPr lang="en-GB" sz="2400" dirty="0">
              <a:solidFill>
                <a:srgbClr val="000000"/>
              </a:solidFill>
              <a:cs typeface="Arial" charset="0"/>
            </a:endParaRPr>
          </a:p>
          <a:p>
            <a:pPr>
              <a:lnSpc>
                <a:spcPct val="80000"/>
              </a:lnSpc>
              <a:spcBef>
                <a:spcPct val="0"/>
              </a:spcBef>
              <a:tabLst>
                <a:tab pos="6096000" algn="r"/>
                <a:tab pos="8140700" algn="r"/>
              </a:tabLst>
            </a:pPr>
            <a:r>
              <a:rPr lang="en-GB" sz="2400" dirty="0" smtClean="0">
                <a:solidFill>
                  <a:srgbClr val="000000"/>
                </a:solidFill>
                <a:cs typeface="Times New Roman" pitchFamily="18" charset="0"/>
              </a:rPr>
              <a:t>		8e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+ 10H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SO</a:t>
            </a:r>
            <a:r>
              <a:rPr lang="en-GB" sz="2400" baseline="-30000" dirty="0">
                <a:solidFill>
                  <a:srgbClr val="000000"/>
                </a:solidFill>
                <a:cs typeface="Times New Roman" pitchFamily="18" charset="0"/>
              </a:rPr>
              <a:t>4</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H</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S + </a:t>
            </a:r>
            <a:r>
              <a:rPr lang="en-GB" sz="2400" dirty="0" smtClean="0">
                <a:solidFill>
                  <a:srgbClr val="000000"/>
                </a:solidFill>
                <a:cs typeface="Times New Roman" pitchFamily="18" charset="0"/>
              </a:rPr>
              <a:t>4H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solidFill>
                  <a:srgbClr val="000000"/>
                </a:solidFill>
                <a:cs typeface="Times New Roman" pitchFamily="18" charset="0"/>
              </a:rPr>
              <a:t>(-</a:t>
            </a:r>
            <a:r>
              <a:rPr lang="en-ZA" dirty="0">
                <a:solidFill>
                  <a:srgbClr val="000000"/>
                </a:solidFill>
                <a:cs typeface="Times New Roman" pitchFamily="18" charset="0"/>
              </a:rPr>
              <a:t>75 mV)</a:t>
            </a:r>
            <a:endParaRPr lang="en-GB"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Arial" charset="0"/>
            </a:endParaRPr>
          </a:p>
          <a:p>
            <a:pPr>
              <a:lnSpc>
                <a:spcPct val="80000"/>
              </a:lnSpc>
              <a:spcBef>
                <a:spcPct val="0"/>
              </a:spcBef>
            </a:pPr>
            <a:r>
              <a:rPr lang="en-GB" sz="2400" dirty="0">
                <a:solidFill>
                  <a:srgbClr val="000000"/>
                </a:solidFill>
                <a:cs typeface="Arial" charset="0"/>
              </a:rPr>
              <a:t>Swamp gas production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8e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+ 8H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 CO</a:t>
            </a:r>
            <a:r>
              <a:rPr lang="en-GB" sz="2400" baseline="-30000" dirty="0">
                <a:solidFill>
                  <a:srgbClr val="000000"/>
                </a:solidFill>
                <a:cs typeface="Times New Roman" pitchFamily="18" charset="0"/>
              </a:rPr>
              <a:t>2</a:t>
            </a:r>
            <a:r>
              <a:rPr lang="en-GB" sz="2400" dirty="0">
                <a:solidFill>
                  <a:srgbClr val="000000"/>
                </a:solidFill>
                <a:cs typeface="Times New Roman" pitchFamily="18" charset="0"/>
              </a:rPr>
              <a:t> ↔ CH</a:t>
            </a:r>
            <a:r>
              <a:rPr lang="en-GB" sz="2400" baseline="-30000" dirty="0">
                <a:solidFill>
                  <a:srgbClr val="000000"/>
                </a:solidFill>
                <a:cs typeface="Times New Roman" pitchFamily="18" charset="0"/>
              </a:rPr>
              <a:t>4</a:t>
            </a:r>
            <a:r>
              <a:rPr lang="en-GB" sz="2400" dirty="0">
                <a:solidFill>
                  <a:srgbClr val="000000"/>
                </a:solidFill>
                <a:cs typeface="Times New Roman" pitchFamily="18" charset="0"/>
              </a:rPr>
              <a:t> + </a:t>
            </a:r>
            <a:r>
              <a:rPr lang="en-GB" sz="2400" dirty="0" smtClean="0">
                <a:solidFill>
                  <a:srgbClr val="000000"/>
                </a:solidFill>
                <a:cs typeface="Times New Roman" pitchFamily="18" charset="0"/>
              </a:rPr>
              <a:t>2H</a:t>
            </a:r>
            <a:r>
              <a:rPr lang="en-GB" sz="2400" baseline="-30000" dirty="0" smtClean="0">
                <a:solidFill>
                  <a:srgbClr val="000000"/>
                </a:solidFill>
                <a:cs typeface="Times New Roman" pitchFamily="18" charset="0"/>
              </a:rPr>
              <a:t>2</a:t>
            </a:r>
            <a:r>
              <a:rPr lang="en-GB" sz="2400" dirty="0" smtClean="0">
                <a:solidFill>
                  <a:srgbClr val="000000"/>
                </a:solidFill>
                <a:cs typeface="Times New Roman" pitchFamily="18" charset="0"/>
              </a:rPr>
              <a:t>O	</a:t>
            </a:r>
            <a:r>
              <a:rPr lang="en-ZA" dirty="0" smtClean="0"/>
              <a:t>(-</a:t>
            </a:r>
            <a:r>
              <a:rPr lang="en-ZA" dirty="0">
                <a:solidFill>
                  <a:srgbClr val="000000"/>
                </a:solidFill>
                <a:cs typeface="Times New Roman" pitchFamily="18" charset="0"/>
              </a:rPr>
              <a:t>185 mV)</a:t>
            </a:r>
            <a:endParaRPr lang="en-GB" dirty="0">
              <a:solidFill>
                <a:srgbClr val="000000"/>
              </a:solidFill>
              <a:cs typeface="Times New Roman" pitchFamily="18" charset="0"/>
            </a:endParaRPr>
          </a:p>
          <a:p>
            <a:pPr algn="ctr">
              <a:lnSpc>
                <a:spcPct val="80000"/>
              </a:lnSpc>
              <a:spcBef>
                <a:spcPct val="0"/>
              </a:spcBef>
              <a:buFontTx/>
              <a:buNone/>
            </a:pPr>
            <a:endParaRPr lang="en-GB" sz="600" dirty="0">
              <a:solidFill>
                <a:srgbClr val="000000"/>
              </a:solidFill>
              <a:cs typeface="Times New Roman" pitchFamily="18" charset="0"/>
            </a:endParaRPr>
          </a:p>
          <a:p>
            <a:pPr>
              <a:lnSpc>
                <a:spcPct val="80000"/>
              </a:lnSpc>
              <a:spcBef>
                <a:spcPct val="0"/>
              </a:spcBef>
            </a:pPr>
            <a:r>
              <a:rPr lang="en-GB" sz="2400" dirty="0">
                <a:solidFill>
                  <a:srgbClr val="000000"/>
                </a:solidFill>
                <a:cs typeface="Times New Roman" pitchFamily="18" charset="0"/>
              </a:rPr>
              <a:t>H</a:t>
            </a:r>
            <a:r>
              <a:rPr lang="en-GB" sz="2400" baseline="-25000" dirty="0">
                <a:solidFill>
                  <a:srgbClr val="000000"/>
                </a:solidFill>
                <a:cs typeface="Times New Roman" pitchFamily="18" charset="0"/>
              </a:rPr>
              <a:t>2</a:t>
            </a:r>
            <a:r>
              <a:rPr lang="en-GB" sz="2400" dirty="0">
                <a:solidFill>
                  <a:srgbClr val="000000"/>
                </a:solidFill>
                <a:cs typeface="Times New Roman" pitchFamily="18" charset="0"/>
              </a:rPr>
              <a:t> </a:t>
            </a:r>
            <a:r>
              <a:rPr lang="en-GB" sz="2400" dirty="0">
                <a:solidFill>
                  <a:srgbClr val="000000"/>
                </a:solidFill>
                <a:cs typeface="Arial" charset="0"/>
              </a:rPr>
              <a:t>formation</a:t>
            </a:r>
          </a:p>
          <a:p>
            <a:pPr>
              <a:lnSpc>
                <a:spcPct val="80000"/>
              </a:lnSpc>
              <a:spcBef>
                <a:spcPct val="0"/>
              </a:spcBef>
              <a:tabLst>
                <a:tab pos="6096000" algn="r"/>
                <a:tab pos="8140700" algn="r"/>
              </a:tabLst>
            </a:pPr>
            <a:r>
              <a:rPr lang="en-GB" sz="2400" dirty="0" smtClean="0">
                <a:solidFill>
                  <a:srgbClr val="000000"/>
                </a:solidFill>
                <a:cs typeface="Times New Roman" pitchFamily="18" charset="0"/>
              </a:rPr>
              <a:t>		2e</a:t>
            </a:r>
            <a:r>
              <a:rPr lang="en-GB" sz="2400" baseline="30000" dirty="0" smtClean="0">
                <a:solidFill>
                  <a:srgbClr val="000000"/>
                </a:solidFill>
                <a:cs typeface="Times New Roman" pitchFamily="18" charset="0"/>
              </a:rPr>
              <a:t>-</a:t>
            </a:r>
            <a:r>
              <a:rPr lang="en-GB" sz="2400" dirty="0" smtClean="0">
                <a:solidFill>
                  <a:srgbClr val="000000"/>
                </a:solidFill>
                <a:cs typeface="Times New Roman" pitchFamily="18" charset="0"/>
              </a:rPr>
              <a:t> </a:t>
            </a:r>
            <a:r>
              <a:rPr lang="en-GB" sz="2400" dirty="0">
                <a:solidFill>
                  <a:srgbClr val="000000"/>
                </a:solidFill>
                <a:cs typeface="Times New Roman" pitchFamily="18" charset="0"/>
              </a:rPr>
              <a:t>+ </a:t>
            </a:r>
            <a:r>
              <a:rPr lang="en-GB" sz="2400" dirty="0" smtClean="0">
                <a:solidFill>
                  <a:srgbClr val="000000"/>
                </a:solidFill>
                <a:cs typeface="Times New Roman" pitchFamily="18" charset="0"/>
              </a:rPr>
              <a:t>2H</a:t>
            </a:r>
            <a:r>
              <a:rPr lang="en-GB" sz="2400" baseline="30000" dirty="0">
                <a:solidFill>
                  <a:srgbClr val="000000"/>
                </a:solidFill>
                <a:cs typeface="Times New Roman" pitchFamily="18" charset="0"/>
              </a:rPr>
              <a:t>+</a:t>
            </a:r>
            <a:r>
              <a:rPr lang="en-GB" sz="2400" dirty="0">
                <a:solidFill>
                  <a:srgbClr val="000000"/>
                </a:solidFill>
                <a:cs typeface="Times New Roman" pitchFamily="18" charset="0"/>
              </a:rPr>
              <a:t> </a:t>
            </a:r>
            <a:r>
              <a:rPr lang="en-GB" sz="2400" dirty="0" smtClean="0">
                <a:solidFill>
                  <a:srgbClr val="000000"/>
                </a:solidFill>
                <a:cs typeface="Times New Roman" pitchFamily="18" charset="0"/>
              </a:rPr>
              <a:t>↔ H</a:t>
            </a:r>
            <a:r>
              <a:rPr lang="en-GB" sz="2400" baseline="-25000" dirty="0" smtClean="0">
                <a:solidFill>
                  <a:srgbClr val="000000"/>
                </a:solidFill>
                <a:cs typeface="Times New Roman" pitchFamily="18" charset="0"/>
              </a:rPr>
              <a:t>2</a:t>
            </a:r>
            <a:r>
              <a:rPr lang="en-GB" dirty="0">
                <a:solidFill>
                  <a:srgbClr val="000000"/>
                </a:solidFill>
                <a:cs typeface="Times New Roman" pitchFamily="18" charset="0"/>
              </a:rPr>
              <a:t>	</a:t>
            </a:r>
            <a:r>
              <a:rPr lang="en-ZA" dirty="0" smtClean="0"/>
              <a:t>(-</a:t>
            </a:r>
            <a:r>
              <a:rPr lang="en-ZA" dirty="0"/>
              <a:t>185 </a:t>
            </a:r>
            <a:r>
              <a:rPr lang="en-ZA" dirty="0">
                <a:solidFill>
                  <a:srgbClr val="000000"/>
                </a:solidFill>
                <a:cs typeface="Times New Roman" pitchFamily="18" charset="0"/>
              </a:rPr>
              <a:t>mV)</a:t>
            </a:r>
            <a:endParaRPr lang="en-GB" dirty="0">
              <a:solidFill>
                <a:srgbClr val="000000"/>
              </a:solidFill>
              <a:cs typeface="Times New Roman" pitchFamily="18" charset="0"/>
            </a:endParaRPr>
          </a:p>
        </p:txBody>
      </p:sp>
      <p:sp>
        <p:nvSpPr>
          <p:cNvPr id="223234" name="Rectangle 2"/>
          <p:cNvSpPr>
            <a:spLocks noGrp="1" noChangeArrowheads="1"/>
          </p:cNvSpPr>
          <p:nvPr>
            <p:ph type="title"/>
          </p:nvPr>
        </p:nvSpPr>
        <p:spPr/>
        <p:txBody>
          <a:bodyPr/>
          <a:lstStyle/>
          <a:p>
            <a:r>
              <a:rPr lang="en-US" dirty="0"/>
              <a:t>Reduction </a:t>
            </a:r>
            <a:r>
              <a:rPr lang="en-US" dirty="0" smtClean="0"/>
              <a:t>sequence</a:t>
            </a:r>
            <a:endParaRPr lang="en-US" dirty="0"/>
          </a:p>
        </p:txBody>
      </p:sp>
    </p:spTree>
    <p:extLst>
      <p:ext uri="{BB962C8B-B14F-4D97-AF65-F5344CB8AC3E}">
        <p14:creationId xmlns:p14="http://schemas.microsoft.com/office/powerpoint/2010/main" val="2925255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052" name="Picture 4" descr="Fig 7"/>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8373" r="16867" b="30387"/>
          <a:stretch/>
        </p:blipFill>
        <p:spPr bwMode="auto">
          <a:xfrm>
            <a:off x="1447800" y="1447800"/>
            <a:ext cx="6223000" cy="473710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rot="10800000">
            <a:off x="5828479" y="4590950"/>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ight Arrow 5"/>
          <p:cNvSpPr/>
          <p:nvPr/>
        </p:nvSpPr>
        <p:spPr>
          <a:xfrm rot="10800000">
            <a:off x="5828479" y="4862890"/>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ight Arrow 6"/>
          <p:cNvSpPr/>
          <p:nvPr/>
        </p:nvSpPr>
        <p:spPr>
          <a:xfrm rot="10800000">
            <a:off x="5828479" y="5069997"/>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ight Arrow 7"/>
          <p:cNvSpPr/>
          <p:nvPr/>
        </p:nvSpPr>
        <p:spPr>
          <a:xfrm>
            <a:off x="6316586" y="4508177"/>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ight Arrow 8"/>
          <p:cNvSpPr/>
          <p:nvPr/>
        </p:nvSpPr>
        <p:spPr>
          <a:xfrm>
            <a:off x="6332571" y="4694015"/>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Right Arrow 9"/>
          <p:cNvSpPr/>
          <p:nvPr/>
        </p:nvSpPr>
        <p:spPr>
          <a:xfrm>
            <a:off x="6342986" y="4837523"/>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ight Arrow 10"/>
          <p:cNvSpPr/>
          <p:nvPr/>
        </p:nvSpPr>
        <p:spPr>
          <a:xfrm>
            <a:off x="6306993" y="4945523"/>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Right Arrow 11"/>
          <p:cNvSpPr/>
          <p:nvPr/>
        </p:nvSpPr>
        <p:spPr>
          <a:xfrm>
            <a:off x="6313389" y="5191887"/>
            <a:ext cx="252000" cy="108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Title 2"/>
          <p:cNvSpPr>
            <a:spLocks noGrp="1"/>
          </p:cNvSpPr>
          <p:nvPr>
            <p:ph type="title"/>
          </p:nvPr>
        </p:nvSpPr>
        <p:spPr/>
        <p:txBody>
          <a:bodyPr/>
          <a:lstStyle/>
          <a:p>
            <a:r>
              <a:rPr lang="en-ZA" b="1" dirty="0"/>
              <a:t>Stagnic colour </a:t>
            </a:r>
            <a:r>
              <a:rPr lang="en-ZA" b="1" dirty="0" smtClean="0"/>
              <a:t>pattern</a:t>
            </a:r>
            <a:endParaRPr lang="en-ZA" dirty="0"/>
          </a:p>
        </p:txBody>
      </p:sp>
    </p:spTree>
    <p:extLst>
      <p:ext uri="{BB962C8B-B14F-4D97-AF65-F5344CB8AC3E}">
        <p14:creationId xmlns:p14="http://schemas.microsoft.com/office/powerpoint/2010/main" val="264114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repeatCount="indefinite" fill="hold" grpId="0" nodeType="withEffect">
                                  <p:stCondLst>
                                    <p:cond delay="0"/>
                                  </p:stCondLst>
                                  <p:endCondLst>
                                    <p:cond evt="onNext" delay="0">
                                      <p:tgtEl>
                                        <p:sldTgt/>
                                      </p:tgtEl>
                                    </p:cond>
                                  </p:end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par>
                                <p:cTn id="8" presetID="22" presetClass="entr" presetSubtype="2" repeatCount="indefinite" fill="hold" grpId="0" nodeType="withEffect">
                                  <p:stCondLst>
                                    <p:cond delay="0"/>
                                  </p:stCondLst>
                                  <p:endCondLst>
                                    <p:cond evt="onNext" delay="0">
                                      <p:tgtEl>
                                        <p:sldTgt/>
                                      </p:tgtEl>
                                    </p:cond>
                                  </p:end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par>
                                <p:cTn id="11" presetID="22" presetClass="entr" presetSubtype="2" repeatCount="indefinite" fill="hold" grpId="0" nodeType="withEffect">
                                  <p:stCondLst>
                                    <p:cond delay="0"/>
                                  </p:stCondLst>
                                  <p:endCondLst>
                                    <p:cond evt="onNext" delay="0">
                                      <p:tgtEl>
                                        <p:sldTgt/>
                                      </p:tgtEl>
                                    </p:cond>
                                  </p:end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1000"/>
                                        <p:tgtEl>
                                          <p:spTgt spid="7"/>
                                        </p:tgtEl>
                                      </p:cBhvr>
                                    </p:animEffect>
                                  </p:childTnLst>
                                </p:cTn>
                              </p:par>
                              <p:par>
                                <p:cTn id="14" presetID="22" presetClass="entr" presetSubtype="8" repeatCount="indefinite" fill="hold" grpId="0" nodeType="withEffect">
                                  <p:stCondLst>
                                    <p:cond delay="0"/>
                                  </p:stCondLst>
                                  <p:endCondLst>
                                    <p:cond evt="onNext" delay="0">
                                      <p:tgtEl>
                                        <p:sldTgt/>
                                      </p:tgtEl>
                                    </p:cond>
                                  </p:end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par>
                                <p:cTn id="17" presetID="22" presetClass="entr" presetSubtype="8" repeatCount="indefinite" fill="hold" grpId="0" nodeType="withEffect">
                                  <p:stCondLst>
                                    <p:cond delay="0"/>
                                  </p:stCondLst>
                                  <p:endCondLst>
                                    <p:cond evt="onNext" delay="0">
                                      <p:tgtEl>
                                        <p:sldTgt/>
                                      </p:tgtEl>
                                    </p:cond>
                                  </p:end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par>
                                <p:cTn id="20" presetID="22" presetClass="entr" presetSubtype="8" repeatCount="indefinite" fill="hold" grpId="0" nodeType="withEffect">
                                  <p:stCondLst>
                                    <p:cond delay="0"/>
                                  </p:stCondLst>
                                  <p:endCondLst>
                                    <p:cond evt="onNext" delay="0">
                                      <p:tgtEl>
                                        <p:sldTgt/>
                                      </p:tgtEl>
                                    </p:cond>
                                  </p:end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1000"/>
                                        <p:tgtEl>
                                          <p:spTgt spid="10"/>
                                        </p:tgtEl>
                                      </p:cBhvr>
                                    </p:animEffect>
                                  </p:childTnLst>
                                </p:cTn>
                              </p:par>
                              <p:par>
                                <p:cTn id="23" presetID="22" presetClass="entr" presetSubtype="8" repeatCount="indefinite" fill="hold" grpId="0" nodeType="withEffect">
                                  <p:stCondLst>
                                    <p:cond delay="0"/>
                                  </p:stCondLst>
                                  <p:endCondLst>
                                    <p:cond evt="onNext" delay="0">
                                      <p:tgtEl>
                                        <p:sldTgt/>
                                      </p:tgtEl>
                                    </p:cond>
                                  </p:end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1000"/>
                                        <p:tgtEl>
                                          <p:spTgt spid="11"/>
                                        </p:tgtEl>
                                      </p:cBhvr>
                                    </p:animEffect>
                                  </p:childTnLst>
                                </p:cTn>
                              </p:par>
                              <p:par>
                                <p:cTn id="26" presetID="22" presetClass="entr" presetSubtype="8" repeatCount="indefinite" fill="hold" grpId="0" nodeType="withEffect">
                                  <p:stCondLst>
                                    <p:cond delay="0"/>
                                  </p:stCondLst>
                                  <p:endCondLst>
                                    <p:cond evt="onNext" delay="0">
                                      <p:tgtEl>
                                        <p:sldTgt/>
                                      </p:tgtEl>
                                    </p:cond>
                                  </p:end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3636" name="Picture 4" descr="S500344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1600200"/>
            <a:ext cx="8229600" cy="5257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S500007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219437"/>
            <a:ext cx="3505200" cy="26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ZA" b="1" dirty="0" err="1"/>
              <a:t>Stagnic</a:t>
            </a:r>
            <a:r>
              <a:rPr lang="en-ZA" b="1" dirty="0"/>
              <a:t> colour pattern</a:t>
            </a:r>
            <a:endParaRPr lang="en-ZA" dirty="0"/>
          </a:p>
        </p:txBody>
      </p:sp>
      <p:sp>
        <p:nvSpPr>
          <p:cNvPr id="7" name="TextBox 6"/>
          <p:cNvSpPr txBox="1"/>
          <p:nvPr/>
        </p:nvSpPr>
        <p:spPr>
          <a:xfrm>
            <a:off x="457200" y="6271093"/>
            <a:ext cx="2760243" cy="369332"/>
          </a:xfrm>
          <a:prstGeom prst="rect">
            <a:avLst/>
          </a:prstGeom>
          <a:noFill/>
        </p:spPr>
        <p:txBody>
          <a:bodyPr wrap="none" rtlCol="0">
            <a:spAutoFit/>
          </a:bodyPr>
          <a:lstStyle/>
          <a:p>
            <a:r>
              <a:rPr lang="en-ZA" dirty="0" err="1" smtClean="0"/>
              <a:t>Stagnosol</a:t>
            </a:r>
            <a:r>
              <a:rPr lang="en-ZA" dirty="0" smtClean="0"/>
              <a:t> in Norway (2010)</a:t>
            </a:r>
            <a:endParaRPr lang="en-ZA" dirty="0"/>
          </a:p>
        </p:txBody>
      </p:sp>
    </p:spTree>
    <p:extLst>
      <p:ext uri="{BB962C8B-B14F-4D97-AF65-F5344CB8AC3E}">
        <p14:creationId xmlns:p14="http://schemas.microsoft.com/office/powerpoint/2010/main" val="725214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5684" name="Picture 4" descr="S500353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1" y="1600200"/>
            <a:ext cx="8229600" cy="52667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ZA" b="1" dirty="0" err="1"/>
              <a:t>Stagnic</a:t>
            </a:r>
            <a:r>
              <a:rPr lang="en-ZA" b="1" dirty="0"/>
              <a:t> colour </a:t>
            </a:r>
            <a:r>
              <a:rPr lang="en-ZA" b="1" dirty="0" smtClean="0"/>
              <a:t>pattern</a:t>
            </a:r>
            <a:endParaRPr lang="en-ZA" dirty="0"/>
          </a:p>
        </p:txBody>
      </p:sp>
      <p:sp>
        <p:nvSpPr>
          <p:cNvPr id="6" name="TextBox 5"/>
          <p:cNvSpPr txBox="1"/>
          <p:nvPr/>
        </p:nvSpPr>
        <p:spPr>
          <a:xfrm>
            <a:off x="457200" y="6271093"/>
            <a:ext cx="2760243" cy="369332"/>
          </a:xfrm>
          <a:prstGeom prst="rect">
            <a:avLst/>
          </a:prstGeom>
          <a:noFill/>
        </p:spPr>
        <p:txBody>
          <a:bodyPr wrap="none" rtlCol="0">
            <a:spAutoFit/>
          </a:bodyPr>
          <a:lstStyle/>
          <a:p>
            <a:r>
              <a:rPr lang="en-ZA" dirty="0" err="1" smtClean="0"/>
              <a:t>Stagnosol</a:t>
            </a:r>
            <a:r>
              <a:rPr lang="en-ZA" dirty="0" smtClean="0"/>
              <a:t> in Norway (2010)</a:t>
            </a:r>
            <a:endParaRPr lang="en-ZA" dirty="0"/>
          </a:p>
        </p:txBody>
      </p:sp>
    </p:spTree>
    <p:extLst>
      <p:ext uri="{BB962C8B-B14F-4D97-AF65-F5344CB8AC3E}">
        <p14:creationId xmlns:p14="http://schemas.microsoft.com/office/powerpoint/2010/main" val="40195386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4658" name="Picture 2" descr="S500349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1600200"/>
            <a:ext cx="8229599" cy="5275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ZA" b="1" dirty="0" err="1"/>
              <a:t>Stagnic</a:t>
            </a:r>
            <a:r>
              <a:rPr lang="en-ZA" b="1" dirty="0"/>
              <a:t> colour </a:t>
            </a:r>
            <a:r>
              <a:rPr lang="en-ZA" b="1" dirty="0" smtClean="0"/>
              <a:t>pattern</a:t>
            </a:r>
            <a:endParaRPr lang="en-ZA" dirty="0"/>
          </a:p>
        </p:txBody>
      </p:sp>
      <p:sp>
        <p:nvSpPr>
          <p:cNvPr id="6" name="TextBox 5"/>
          <p:cNvSpPr txBox="1"/>
          <p:nvPr/>
        </p:nvSpPr>
        <p:spPr>
          <a:xfrm>
            <a:off x="457200" y="6271093"/>
            <a:ext cx="2760243" cy="369332"/>
          </a:xfrm>
          <a:prstGeom prst="rect">
            <a:avLst/>
          </a:prstGeom>
          <a:noFill/>
        </p:spPr>
        <p:txBody>
          <a:bodyPr wrap="none" rtlCol="0">
            <a:spAutoFit/>
          </a:bodyPr>
          <a:lstStyle/>
          <a:p>
            <a:r>
              <a:rPr lang="en-ZA" dirty="0" err="1" smtClean="0"/>
              <a:t>Stagnosol</a:t>
            </a:r>
            <a:r>
              <a:rPr lang="en-ZA" dirty="0" smtClean="0"/>
              <a:t> in Norway (2010)</a:t>
            </a:r>
            <a:endParaRPr lang="en-ZA" dirty="0"/>
          </a:p>
        </p:txBody>
      </p:sp>
    </p:spTree>
    <p:extLst>
      <p:ext uri="{BB962C8B-B14F-4D97-AF65-F5344CB8AC3E}">
        <p14:creationId xmlns:p14="http://schemas.microsoft.com/office/powerpoint/2010/main" val="6675989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4" name="Picture 2" descr="Fig 7"/>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l="19959" t="52652" r="19739" b="19461"/>
          <a:stretch/>
        </p:blipFill>
        <p:spPr bwMode="auto">
          <a:xfrm>
            <a:off x="2540794" y="2379663"/>
            <a:ext cx="4062413" cy="2098675"/>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p:cNvSpPr/>
          <p:nvPr/>
        </p:nvSpPr>
        <p:spPr>
          <a:xfrm rot="10800000">
            <a:off x="5486242" y="3235770"/>
            <a:ext cx="262863" cy="13388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ight Arrow 6"/>
          <p:cNvSpPr/>
          <p:nvPr/>
        </p:nvSpPr>
        <p:spPr>
          <a:xfrm rot="10800000">
            <a:off x="5423231" y="3426022"/>
            <a:ext cx="247828" cy="13388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ight Arrow 7"/>
          <p:cNvSpPr/>
          <p:nvPr/>
        </p:nvSpPr>
        <p:spPr>
          <a:xfrm rot="10800000">
            <a:off x="5440648" y="3616273"/>
            <a:ext cx="277087" cy="13388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Title 8"/>
          <p:cNvSpPr>
            <a:spLocks noGrp="1"/>
          </p:cNvSpPr>
          <p:nvPr>
            <p:ph type="title"/>
          </p:nvPr>
        </p:nvSpPr>
        <p:spPr/>
        <p:txBody>
          <a:bodyPr/>
          <a:lstStyle/>
          <a:p>
            <a:r>
              <a:rPr lang="en-ZA" dirty="0"/>
              <a:t>Gleyic colour </a:t>
            </a:r>
            <a:r>
              <a:rPr lang="en-ZA" dirty="0" smtClean="0"/>
              <a:t>pattern</a:t>
            </a:r>
            <a:endParaRPr lang="en-ZA" dirty="0"/>
          </a:p>
        </p:txBody>
      </p:sp>
      <p:sp>
        <p:nvSpPr>
          <p:cNvPr id="12" name="Right Arrow 11"/>
          <p:cNvSpPr/>
          <p:nvPr/>
        </p:nvSpPr>
        <p:spPr>
          <a:xfrm rot="10800000">
            <a:off x="5526518" y="3045518"/>
            <a:ext cx="262863" cy="13388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28440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repeatCount="indefinite" fill="hold" grpId="0" nodeType="withEffect">
                                  <p:stCondLst>
                                    <p:cond delay="0"/>
                                  </p:stCondLst>
                                  <p:endCondLst>
                                    <p:cond evt="onNext" delay="0">
                                      <p:tgtEl>
                                        <p:sldTgt/>
                                      </p:tgtEl>
                                    </p:cond>
                                  </p:end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1000"/>
                                        <p:tgtEl>
                                          <p:spTgt spid="12"/>
                                        </p:tgtEl>
                                      </p:cBhvr>
                                    </p:animEffect>
                                  </p:childTnLst>
                                </p:cTn>
                              </p:par>
                              <p:par>
                                <p:cTn id="8" presetID="22" presetClass="entr" presetSubtype="2" repeatCount="indefinite" fill="hold" grpId="0" nodeType="withEffect">
                                  <p:stCondLst>
                                    <p:cond delay="0"/>
                                  </p:stCondLst>
                                  <p:endCondLst>
                                    <p:cond evt="onNext" delay="0">
                                      <p:tgtEl>
                                        <p:sldTgt/>
                                      </p:tgtEl>
                                    </p:cond>
                                  </p:end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1000"/>
                                        <p:tgtEl>
                                          <p:spTgt spid="3"/>
                                        </p:tgtEl>
                                      </p:cBhvr>
                                    </p:animEffect>
                                  </p:childTnLst>
                                </p:cTn>
                              </p:par>
                              <p:par>
                                <p:cTn id="11" presetID="22" presetClass="entr" presetSubtype="2" repeatCount="indefinite" fill="hold" grpId="0" nodeType="withEffect">
                                  <p:stCondLst>
                                    <p:cond delay="0"/>
                                  </p:stCondLst>
                                  <p:endCondLst>
                                    <p:cond evt="onNext" delay="0">
                                      <p:tgtEl>
                                        <p:sldTgt/>
                                      </p:tgtEl>
                                    </p:cond>
                                  </p:end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1000"/>
                                        <p:tgtEl>
                                          <p:spTgt spid="7"/>
                                        </p:tgtEl>
                                      </p:cBhvr>
                                    </p:animEffect>
                                  </p:childTnLst>
                                </p:cTn>
                              </p:par>
                              <p:par>
                                <p:cTn id="14" presetID="22" presetClass="entr" presetSubtype="2" repeatCount="indefinite" fill="hold" grpId="0" nodeType="withEffect">
                                  <p:stCondLst>
                                    <p:cond delay="0"/>
                                  </p:stCondLst>
                                  <p:endCondLst>
                                    <p:cond evt="onNext" delay="0">
                                      <p:tgtEl>
                                        <p:sldTgt/>
                                      </p:tgtEl>
                                    </p:cond>
                                  </p:end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6708" name="Picture 4" descr="DSCF093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1600200"/>
            <a:ext cx="3943350" cy="5257800"/>
          </a:xfrm>
          <a:prstGeom prst="rect">
            <a:avLst/>
          </a:prstGeom>
          <a:noFill/>
          <a:extLst>
            <a:ext uri="{909E8E84-426E-40DD-AFC4-6F175D3DCCD1}">
              <a14:hiddenFill xmlns:a14="http://schemas.microsoft.com/office/drawing/2010/main">
                <a:solidFill>
                  <a:srgbClr val="FFFFFF"/>
                </a:solidFill>
              </a14:hiddenFill>
            </a:ext>
          </a:extLst>
        </p:spPr>
      </p:pic>
      <p:pic>
        <p:nvPicPr>
          <p:cNvPr id="456709" name="Picture 5" descr="DSCF0938"/>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81501" y="1600200"/>
            <a:ext cx="4286250" cy="31725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500326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381501" y="3645693"/>
            <a:ext cx="4283868" cy="3212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ZA" b="1" dirty="0" err="1"/>
              <a:t>Gleyic</a:t>
            </a:r>
            <a:r>
              <a:rPr lang="en-ZA" b="1" dirty="0"/>
              <a:t> colour </a:t>
            </a:r>
            <a:r>
              <a:rPr lang="en-ZA" b="1" dirty="0" smtClean="0"/>
              <a:t>pattern</a:t>
            </a:r>
            <a:endParaRPr lang="en-ZA" dirty="0"/>
          </a:p>
        </p:txBody>
      </p:sp>
      <p:sp>
        <p:nvSpPr>
          <p:cNvPr id="8" name="TextBox 7"/>
          <p:cNvSpPr txBox="1"/>
          <p:nvPr/>
        </p:nvSpPr>
        <p:spPr>
          <a:xfrm>
            <a:off x="457200" y="6271093"/>
            <a:ext cx="2449517" cy="369332"/>
          </a:xfrm>
          <a:prstGeom prst="rect">
            <a:avLst/>
          </a:prstGeom>
          <a:noFill/>
        </p:spPr>
        <p:txBody>
          <a:bodyPr wrap="none" rtlCol="0">
            <a:spAutoFit/>
          </a:bodyPr>
          <a:lstStyle/>
          <a:p>
            <a:r>
              <a:rPr lang="en-ZA" dirty="0" err="1" smtClean="0"/>
              <a:t>Gleysol</a:t>
            </a:r>
            <a:r>
              <a:rPr lang="en-ZA" dirty="0" smtClean="0"/>
              <a:t> in Poland (2011)</a:t>
            </a:r>
            <a:endParaRPr lang="en-ZA" dirty="0"/>
          </a:p>
        </p:txBody>
      </p:sp>
      <p:sp>
        <p:nvSpPr>
          <p:cNvPr id="9" name="TextBox 8"/>
          <p:cNvSpPr txBox="1"/>
          <p:nvPr/>
        </p:nvSpPr>
        <p:spPr>
          <a:xfrm>
            <a:off x="6071298" y="6271093"/>
            <a:ext cx="2595262" cy="369332"/>
          </a:xfrm>
          <a:prstGeom prst="rect">
            <a:avLst/>
          </a:prstGeom>
          <a:noFill/>
        </p:spPr>
        <p:txBody>
          <a:bodyPr wrap="none" rtlCol="0">
            <a:spAutoFit/>
          </a:bodyPr>
          <a:lstStyle/>
          <a:p>
            <a:r>
              <a:rPr lang="en-ZA" dirty="0" err="1" smtClean="0"/>
              <a:t>Gleysol</a:t>
            </a:r>
            <a:r>
              <a:rPr lang="en-ZA" dirty="0" smtClean="0"/>
              <a:t> in Hungary (2011)</a:t>
            </a:r>
            <a:endParaRPr lang="en-ZA" dirty="0"/>
          </a:p>
        </p:txBody>
      </p:sp>
    </p:spTree>
    <p:extLst>
      <p:ext uri="{BB962C8B-B14F-4D97-AF65-F5344CB8AC3E}">
        <p14:creationId xmlns:p14="http://schemas.microsoft.com/office/powerpoint/2010/main" val="3471666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Dedication</a:t>
            </a:r>
            <a:endParaRPr lang="en-ZA" dirty="0"/>
          </a:p>
        </p:txBody>
      </p:sp>
      <p:sp>
        <p:nvSpPr>
          <p:cNvPr id="3" name="Content Placeholder 2"/>
          <p:cNvSpPr>
            <a:spLocks noGrp="1"/>
          </p:cNvSpPr>
          <p:nvPr>
            <p:ph idx="1"/>
          </p:nvPr>
        </p:nvSpPr>
        <p:spPr/>
        <p:txBody>
          <a:bodyPr/>
          <a:lstStyle/>
          <a:p>
            <a:pPr marL="723900" indent="0"/>
            <a:r>
              <a:rPr lang="en-ZA" dirty="0" smtClean="0"/>
              <a:t>My Lord and saviour</a:t>
            </a:r>
          </a:p>
          <a:p>
            <a:pPr marL="723900" indent="0"/>
            <a:r>
              <a:rPr lang="en-ZA" dirty="0" smtClean="0"/>
              <a:t>My family</a:t>
            </a:r>
          </a:p>
          <a:p>
            <a:pPr marL="723900" indent="0"/>
            <a:r>
              <a:rPr lang="en-ZA" dirty="0" smtClean="0"/>
              <a:t>My mentors</a:t>
            </a:r>
          </a:p>
          <a:p>
            <a:pPr marL="723900" indent="0"/>
            <a:r>
              <a:rPr lang="en-ZA" dirty="0"/>
              <a:t>My colleagues</a:t>
            </a:r>
          </a:p>
          <a:p>
            <a:pPr marL="723900" indent="0"/>
            <a:r>
              <a:rPr lang="en-ZA" dirty="0" smtClean="0"/>
              <a:t>My students</a:t>
            </a:r>
          </a:p>
        </p:txBody>
      </p:sp>
    </p:spTree>
    <p:extLst>
      <p:ext uri="{BB962C8B-B14F-4D97-AF65-F5344CB8AC3E}">
        <p14:creationId xmlns:p14="http://schemas.microsoft.com/office/powerpoint/2010/main" val="2857411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sz="3500" dirty="0" err="1" smtClean="0"/>
              <a:t>Munsell</a:t>
            </a:r>
            <a:r>
              <a:rPr lang="en-ZA" sz="3500" dirty="0" smtClean="0"/>
              <a:t> colour definitions</a:t>
            </a:r>
            <a:endParaRPr lang="en-ZA" sz="3500"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9258" y="1597258"/>
            <a:ext cx="6845485" cy="4640255"/>
          </a:xfrm>
          <a:prstGeom prst="rect">
            <a:avLst/>
          </a:prstGeom>
        </p:spPr>
      </p:pic>
      <p:grpSp>
        <p:nvGrpSpPr>
          <p:cNvPr id="4" name="Group 3"/>
          <p:cNvGrpSpPr/>
          <p:nvPr/>
        </p:nvGrpSpPr>
        <p:grpSpPr>
          <a:xfrm>
            <a:off x="2159000" y="1813368"/>
            <a:ext cx="5047124" cy="3819082"/>
            <a:chOff x="2159000" y="1813368"/>
            <a:chExt cx="5047124" cy="3819082"/>
          </a:xfrm>
        </p:grpSpPr>
        <p:sp>
          <p:nvSpPr>
            <p:cNvPr id="2" name="Rectangle 1"/>
            <p:cNvSpPr/>
            <p:nvPr/>
          </p:nvSpPr>
          <p:spPr>
            <a:xfrm>
              <a:off x="2159000" y="2298700"/>
              <a:ext cx="26035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2414586" y="4891088"/>
              <a:ext cx="254000" cy="500855"/>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7" name="Rectangle 6"/>
            <p:cNvSpPr/>
            <p:nvPr/>
          </p:nvSpPr>
          <p:spPr>
            <a:xfrm>
              <a:off x="6705600" y="2311400"/>
              <a:ext cx="25400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8" name="Rectangle 7"/>
            <p:cNvSpPr/>
            <p:nvPr/>
          </p:nvSpPr>
          <p:spPr>
            <a:xfrm>
              <a:off x="4445000" y="2559050"/>
              <a:ext cx="25400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9" name="Rectangle 8"/>
            <p:cNvSpPr/>
            <p:nvPr/>
          </p:nvSpPr>
          <p:spPr>
            <a:xfrm>
              <a:off x="2161381" y="5137150"/>
              <a:ext cx="25400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0" name="Rectangle 9"/>
            <p:cNvSpPr/>
            <p:nvPr/>
          </p:nvSpPr>
          <p:spPr>
            <a:xfrm>
              <a:off x="4431505" y="4899027"/>
              <a:ext cx="254000" cy="501647"/>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1" name="Rectangle 10"/>
            <p:cNvSpPr/>
            <p:nvPr/>
          </p:nvSpPr>
          <p:spPr>
            <a:xfrm>
              <a:off x="4689476" y="4400550"/>
              <a:ext cx="254000" cy="739774"/>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2" name="Rectangle 11"/>
            <p:cNvSpPr/>
            <p:nvPr/>
          </p:nvSpPr>
          <p:spPr>
            <a:xfrm>
              <a:off x="4941095" y="4140994"/>
              <a:ext cx="235743" cy="259786"/>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3" name="Rectangle 12"/>
            <p:cNvSpPr/>
            <p:nvPr/>
          </p:nvSpPr>
          <p:spPr>
            <a:xfrm>
              <a:off x="6952124" y="1813368"/>
              <a:ext cx="25400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4" name="Rectangle 13"/>
            <p:cNvSpPr/>
            <p:nvPr/>
          </p:nvSpPr>
          <p:spPr>
            <a:xfrm>
              <a:off x="6451840" y="2806700"/>
              <a:ext cx="254000" cy="252394"/>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5" name="Rectangle 14"/>
            <p:cNvSpPr/>
            <p:nvPr/>
          </p:nvSpPr>
          <p:spPr>
            <a:xfrm>
              <a:off x="2664346" y="4388757"/>
              <a:ext cx="254000" cy="495300"/>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grpSp>
      <p:sp>
        <p:nvSpPr>
          <p:cNvPr id="16" name="TextBox 15"/>
          <p:cNvSpPr txBox="1"/>
          <p:nvPr/>
        </p:nvSpPr>
        <p:spPr>
          <a:xfrm>
            <a:off x="985537" y="6361668"/>
            <a:ext cx="7172926" cy="338554"/>
          </a:xfrm>
          <a:prstGeom prst="rect">
            <a:avLst/>
          </a:prstGeom>
          <a:noFill/>
          <a:ln w="6350">
            <a:solidFill>
              <a:schemeClr val="tx1"/>
            </a:solidFill>
          </a:ln>
        </p:spPr>
        <p:txBody>
          <a:bodyPr wrap="none" rtlCol="0">
            <a:spAutoFit/>
          </a:bodyPr>
          <a:lstStyle/>
          <a:p>
            <a:r>
              <a:rPr lang="en-US" sz="1600" dirty="0"/>
              <a:t>Duration of free water (%) = 2,35 </a:t>
            </a:r>
            <a:r>
              <a:rPr lang="en-US" sz="1600" dirty="0" smtClean="0"/>
              <a:t>x </a:t>
            </a:r>
            <a:r>
              <a:rPr lang="en-US" sz="1600" dirty="0" err="1"/>
              <a:t>Hue</a:t>
            </a:r>
            <a:r>
              <a:rPr lang="en-US" sz="1600" baseline="-25000" dirty="0" err="1"/>
              <a:t>dry</a:t>
            </a:r>
            <a:r>
              <a:rPr lang="en-US" sz="1600" dirty="0"/>
              <a:t> + 5,79 </a:t>
            </a:r>
            <a:r>
              <a:rPr lang="en-US" sz="1600" dirty="0" smtClean="0"/>
              <a:t>x </a:t>
            </a:r>
            <a:r>
              <a:rPr lang="en-US" sz="1600" dirty="0" err="1"/>
              <a:t>Value</a:t>
            </a:r>
            <a:r>
              <a:rPr lang="en-US" sz="1600" baseline="-25000" dirty="0" err="1"/>
              <a:t>dry</a:t>
            </a:r>
            <a:r>
              <a:rPr lang="en-US" sz="1600" dirty="0"/>
              <a:t> - 7,31 </a:t>
            </a:r>
            <a:r>
              <a:rPr lang="en-US" sz="1600" dirty="0" smtClean="0"/>
              <a:t>x </a:t>
            </a:r>
            <a:r>
              <a:rPr lang="en-US" sz="1600" dirty="0" err="1"/>
              <a:t>Chroma</a:t>
            </a:r>
            <a:r>
              <a:rPr lang="en-US" sz="1600" baseline="-25000" dirty="0" err="1"/>
              <a:t>dry</a:t>
            </a:r>
            <a:r>
              <a:rPr lang="en-US" sz="1600" dirty="0"/>
              <a:t> - 27,89</a:t>
            </a:r>
            <a:endParaRPr lang="en-ZA" sz="1600" dirty="0"/>
          </a:p>
        </p:txBody>
      </p:sp>
    </p:spTree>
    <p:extLst>
      <p:ext uri="{BB962C8B-B14F-4D97-AF65-F5344CB8AC3E}">
        <p14:creationId xmlns:p14="http://schemas.microsoft.com/office/powerpoint/2010/main" val="182366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Weatherley</a:t>
            </a:r>
            <a:endParaRPr lang="en-ZA" dirty="0"/>
          </a:p>
        </p:txBody>
      </p:sp>
      <p:sp>
        <p:nvSpPr>
          <p:cNvPr id="3" name="Content Placeholder 2"/>
          <p:cNvSpPr>
            <a:spLocks noGrp="1"/>
          </p:cNvSpPr>
          <p:nvPr>
            <p:ph idx="1"/>
          </p:nvPr>
        </p:nvSpPr>
        <p:spPr/>
        <p:txBody>
          <a:bodyPr/>
          <a:lstStyle/>
          <a:p>
            <a:r>
              <a:rPr lang="en-ZA" dirty="0" smtClean="0"/>
              <a:t>METHODOLOGY:</a:t>
            </a:r>
            <a:endParaRPr lang="en-ZA" dirty="0"/>
          </a:p>
          <a:p>
            <a:pPr lvl="1"/>
            <a:r>
              <a:rPr lang="en-ZA" dirty="0" smtClean="0"/>
              <a:t>28 profiles</a:t>
            </a:r>
          </a:p>
          <a:p>
            <a:pPr lvl="2"/>
            <a:r>
              <a:rPr lang="en-ZA" dirty="0" smtClean="0"/>
              <a:t>described </a:t>
            </a:r>
            <a:r>
              <a:rPr lang="en-ZA" dirty="0"/>
              <a:t>in detail</a:t>
            </a:r>
          </a:p>
          <a:p>
            <a:pPr lvl="2"/>
            <a:r>
              <a:rPr lang="en-ZA" dirty="0" smtClean="0"/>
              <a:t>sampled &amp; analysed in </a:t>
            </a:r>
            <a:r>
              <a:rPr lang="en-ZA" dirty="0"/>
              <a:t>100 mm intervals</a:t>
            </a:r>
          </a:p>
          <a:p>
            <a:pPr lvl="2"/>
            <a:r>
              <a:rPr lang="en-ZA" dirty="0" smtClean="0"/>
              <a:t>bulk </a:t>
            </a:r>
            <a:r>
              <a:rPr lang="en-ZA" dirty="0"/>
              <a:t>density </a:t>
            </a:r>
            <a:r>
              <a:rPr lang="en-ZA" dirty="0" smtClean="0"/>
              <a:t>&amp; porosity</a:t>
            </a:r>
            <a:endParaRPr lang="en-ZA" dirty="0"/>
          </a:p>
          <a:p>
            <a:pPr lvl="1"/>
            <a:endParaRPr lang="en-US" dirty="0" smtClean="0"/>
          </a:p>
          <a:p>
            <a:pPr lvl="1"/>
            <a:r>
              <a:rPr lang="en-US" dirty="0" smtClean="0"/>
              <a:t>Neutron water meter measurements</a:t>
            </a:r>
          </a:p>
          <a:p>
            <a:pPr lvl="2"/>
            <a:r>
              <a:rPr lang="en-US" dirty="0" smtClean="0"/>
              <a:t>weekly for six years (1997 - 2002)</a:t>
            </a:r>
            <a:endParaRPr lang="en-US" dirty="0"/>
          </a:p>
        </p:txBody>
      </p:sp>
    </p:spTree>
    <p:extLst>
      <p:ext uri="{BB962C8B-B14F-4D97-AF65-F5344CB8AC3E}">
        <p14:creationId xmlns:p14="http://schemas.microsoft.com/office/powerpoint/2010/main" val="237423232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60563" y="1"/>
            <a:ext cx="5222874" cy="685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76722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Degree of water saturation (S</a:t>
            </a:r>
            <a:r>
              <a:rPr lang="en-ZA" baseline="-25000" dirty="0" smtClean="0"/>
              <a:t>0.7</a:t>
            </a:r>
            <a:r>
              <a:rPr lang="en-ZA" dirty="0" smtClean="0"/>
              <a:t>)</a:t>
            </a:r>
            <a:endParaRPr lang="en-ZA" dirty="0"/>
          </a:p>
        </p:txBody>
      </p:sp>
      <p:grpSp>
        <p:nvGrpSpPr>
          <p:cNvPr id="5" name="Group 33"/>
          <p:cNvGrpSpPr>
            <a:grpSpLocks noChangeAspect="1"/>
          </p:cNvGrpSpPr>
          <p:nvPr/>
        </p:nvGrpSpPr>
        <p:grpSpPr bwMode="auto">
          <a:xfrm>
            <a:off x="-228600" y="2176782"/>
            <a:ext cx="3018788" cy="2623818"/>
            <a:chOff x="0" y="0"/>
            <a:chExt cx="2641" cy="2296"/>
          </a:xfrm>
        </p:grpSpPr>
        <p:pic>
          <p:nvPicPr>
            <p:cNvPr id="6" name="Picture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2641" cy="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10"/>
            <p:cNvSpPr txBox="1">
              <a:spLocks noChangeArrowheads="1"/>
            </p:cNvSpPr>
            <p:nvPr/>
          </p:nvSpPr>
          <p:spPr bwMode="auto">
            <a:xfrm>
              <a:off x="330" y="0"/>
              <a:ext cx="426"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tx1"/>
                  </a:solidFill>
                </a:rPr>
                <a:t>Air</a:t>
              </a:r>
            </a:p>
          </p:txBody>
        </p:sp>
        <p:sp>
          <p:nvSpPr>
            <p:cNvPr id="8" name="Text Box 14"/>
            <p:cNvSpPr txBox="1">
              <a:spLocks noChangeArrowheads="1"/>
            </p:cNvSpPr>
            <p:nvPr/>
          </p:nvSpPr>
          <p:spPr bwMode="auto">
            <a:xfrm>
              <a:off x="838" y="264"/>
              <a:ext cx="493" cy="25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solidFill>
                    <a:schemeClr val="tx1"/>
                  </a:solidFill>
                </a:rPr>
                <a:t>10 %</a:t>
              </a:r>
            </a:p>
          </p:txBody>
        </p:sp>
        <p:sp>
          <p:nvSpPr>
            <p:cNvPr id="9" name="Text Box 16"/>
            <p:cNvSpPr txBox="1">
              <a:spLocks noChangeArrowheads="1"/>
            </p:cNvSpPr>
            <p:nvPr/>
          </p:nvSpPr>
          <p:spPr bwMode="auto">
            <a:xfrm>
              <a:off x="1819" y="1976"/>
              <a:ext cx="722"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tx1"/>
                  </a:solidFill>
                </a:rPr>
                <a:t>Water</a:t>
              </a:r>
            </a:p>
          </p:txBody>
        </p:sp>
        <p:sp>
          <p:nvSpPr>
            <p:cNvPr id="10" name="Text Box 27"/>
            <p:cNvSpPr txBox="1">
              <a:spLocks noChangeArrowheads="1"/>
            </p:cNvSpPr>
            <p:nvPr/>
          </p:nvSpPr>
          <p:spPr bwMode="auto">
            <a:xfrm>
              <a:off x="1189" y="1616"/>
              <a:ext cx="493" cy="2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solidFill>
                    <a:schemeClr val="bg1"/>
                  </a:solidFill>
                </a:rPr>
                <a:t>90 %</a:t>
              </a:r>
            </a:p>
          </p:txBody>
        </p:sp>
      </p:grpSp>
      <p:grpSp>
        <p:nvGrpSpPr>
          <p:cNvPr id="11" name="Group 36"/>
          <p:cNvGrpSpPr>
            <a:grpSpLocks noChangeAspect="1"/>
          </p:cNvGrpSpPr>
          <p:nvPr/>
        </p:nvGrpSpPr>
        <p:grpSpPr bwMode="auto">
          <a:xfrm>
            <a:off x="5540375" y="2125982"/>
            <a:ext cx="3597952" cy="2412035"/>
            <a:chOff x="0" y="2053"/>
            <a:chExt cx="3381" cy="2267"/>
          </a:xfrm>
        </p:grpSpPr>
        <p:pic>
          <p:nvPicPr>
            <p:cNvPr id="12" name="Picture 8"/>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2053"/>
              <a:ext cx="3223" cy="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12"/>
            <p:cNvSpPr txBox="1">
              <a:spLocks noChangeArrowheads="1"/>
            </p:cNvSpPr>
            <p:nvPr/>
          </p:nvSpPr>
          <p:spPr bwMode="auto">
            <a:xfrm>
              <a:off x="0" y="2459"/>
              <a:ext cx="426"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tx1"/>
                  </a:solidFill>
                </a:rPr>
                <a:t>Air</a:t>
              </a:r>
            </a:p>
          </p:txBody>
        </p:sp>
        <p:sp>
          <p:nvSpPr>
            <p:cNvPr id="14" name="Text Box 19"/>
            <p:cNvSpPr txBox="1">
              <a:spLocks noChangeArrowheads="1"/>
            </p:cNvSpPr>
            <p:nvPr/>
          </p:nvSpPr>
          <p:spPr bwMode="auto">
            <a:xfrm>
              <a:off x="834" y="2805"/>
              <a:ext cx="494" cy="25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solidFill>
                    <a:schemeClr val="tx1"/>
                  </a:solidFill>
                </a:rPr>
                <a:t>30 %</a:t>
              </a:r>
            </a:p>
          </p:txBody>
        </p:sp>
        <p:sp>
          <p:nvSpPr>
            <p:cNvPr id="15" name="Text Box 28"/>
            <p:cNvSpPr txBox="1">
              <a:spLocks noChangeArrowheads="1"/>
            </p:cNvSpPr>
            <p:nvPr/>
          </p:nvSpPr>
          <p:spPr bwMode="auto">
            <a:xfrm>
              <a:off x="1764" y="3578"/>
              <a:ext cx="494" cy="2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solidFill>
                    <a:schemeClr val="bg1"/>
                  </a:solidFill>
                </a:rPr>
                <a:t>70 %</a:t>
              </a:r>
            </a:p>
          </p:txBody>
        </p:sp>
        <p:sp>
          <p:nvSpPr>
            <p:cNvPr id="16" name="Text Box 17"/>
            <p:cNvSpPr txBox="1">
              <a:spLocks noChangeArrowheads="1"/>
            </p:cNvSpPr>
            <p:nvPr/>
          </p:nvSpPr>
          <p:spPr bwMode="auto">
            <a:xfrm>
              <a:off x="2659" y="3839"/>
              <a:ext cx="722"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chemeClr val="tx1"/>
                  </a:solidFill>
                </a:rPr>
                <a:t>Water</a:t>
              </a:r>
            </a:p>
          </p:txBody>
        </p:sp>
      </p:grpSp>
      <p:grpSp>
        <p:nvGrpSpPr>
          <p:cNvPr id="17" name="Group 31"/>
          <p:cNvGrpSpPr>
            <a:grpSpLocks noChangeAspect="1"/>
          </p:cNvGrpSpPr>
          <p:nvPr/>
        </p:nvGrpSpPr>
        <p:grpSpPr bwMode="auto">
          <a:xfrm>
            <a:off x="2589846" y="2164082"/>
            <a:ext cx="3150870" cy="2590800"/>
            <a:chOff x="3074" y="0"/>
            <a:chExt cx="2758" cy="2267"/>
          </a:xfrm>
        </p:grpSpPr>
        <p:pic>
          <p:nvPicPr>
            <p:cNvPr id="18"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19" y="0"/>
              <a:ext cx="2641" cy="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 Box 13"/>
            <p:cNvSpPr txBox="1">
              <a:spLocks noChangeArrowheads="1"/>
            </p:cNvSpPr>
            <p:nvPr/>
          </p:nvSpPr>
          <p:spPr bwMode="auto">
            <a:xfrm>
              <a:off x="3074" y="133"/>
              <a:ext cx="426"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tx1"/>
                  </a:solidFill>
                </a:rPr>
                <a:t>Air</a:t>
              </a:r>
            </a:p>
          </p:txBody>
        </p:sp>
        <p:sp>
          <p:nvSpPr>
            <p:cNvPr id="20" name="Text Box 18"/>
            <p:cNvSpPr txBox="1">
              <a:spLocks noChangeArrowheads="1"/>
            </p:cNvSpPr>
            <p:nvPr/>
          </p:nvSpPr>
          <p:spPr bwMode="auto">
            <a:xfrm>
              <a:off x="5110" y="1891"/>
              <a:ext cx="722" cy="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tx1"/>
                  </a:solidFill>
                </a:rPr>
                <a:t>Water</a:t>
              </a:r>
            </a:p>
          </p:txBody>
        </p:sp>
        <p:sp>
          <p:nvSpPr>
            <p:cNvPr id="21" name="Text Box 21"/>
            <p:cNvSpPr txBox="1">
              <a:spLocks noChangeArrowheads="1"/>
            </p:cNvSpPr>
            <p:nvPr/>
          </p:nvSpPr>
          <p:spPr bwMode="auto">
            <a:xfrm>
              <a:off x="3760" y="485"/>
              <a:ext cx="493" cy="2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solidFill>
                    <a:schemeClr val="tx1"/>
                  </a:solidFill>
                </a:rPr>
                <a:t>20 %</a:t>
              </a:r>
            </a:p>
          </p:txBody>
        </p:sp>
        <p:sp>
          <p:nvSpPr>
            <p:cNvPr id="22" name="Text Box 30"/>
            <p:cNvSpPr txBox="1">
              <a:spLocks noChangeArrowheads="1"/>
            </p:cNvSpPr>
            <p:nvPr/>
          </p:nvSpPr>
          <p:spPr bwMode="auto">
            <a:xfrm>
              <a:off x="4500" y="1492"/>
              <a:ext cx="493" cy="25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solidFill>
                    <a:schemeClr val="bg1"/>
                  </a:solidFill>
                </a:rPr>
                <a:t>80 %</a:t>
              </a:r>
            </a:p>
          </p:txBody>
        </p:sp>
      </p:grpSp>
    </p:spTree>
    <p:extLst>
      <p:ext uri="{BB962C8B-B14F-4D97-AF65-F5344CB8AC3E}">
        <p14:creationId xmlns:p14="http://schemas.microsoft.com/office/powerpoint/2010/main" val="1213996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C:\My Documents\Research\01 Weatherley\Foto1\Pedofeatures\Geel lagie P236.JPG" title="G; P236"/>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486400" y="1828800"/>
            <a:ext cx="1866900" cy="139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My Documents\Research\01 Weatherley\Foto1\Profiele\Aug foto's\P204b.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71" b="-271"/>
          <a:stretch/>
        </p:blipFill>
        <p:spPr bwMode="auto">
          <a:xfrm>
            <a:off x="3251200" y="2171700"/>
            <a:ext cx="2857500" cy="2171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My Documents\Research\01 Weatherley\Foto1\Profiele\Aug foto's\P221f.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000" y="1447800"/>
            <a:ext cx="2880000"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3242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AD</a:t>
            </a:r>
            <a:r>
              <a:rPr lang="en-ZA" baseline="-25000" dirty="0" smtClean="0"/>
              <a:t>s&gt;0.7</a:t>
            </a:r>
            <a:r>
              <a:rPr lang="en-ZA" dirty="0" smtClean="0"/>
              <a:t> per horizon</a:t>
            </a:r>
            <a:endParaRPr lang="en-ZA" dirty="0"/>
          </a:p>
        </p:txBody>
      </p:sp>
      <p:grpSp>
        <p:nvGrpSpPr>
          <p:cNvPr id="3" name="Group 2"/>
          <p:cNvGrpSpPr/>
          <p:nvPr/>
        </p:nvGrpSpPr>
        <p:grpSpPr>
          <a:xfrm>
            <a:off x="1593147" y="1742176"/>
            <a:ext cx="5957707" cy="5119180"/>
            <a:chOff x="1684048" y="1742176"/>
            <a:chExt cx="5957707" cy="5119180"/>
          </a:xfrm>
        </p:grpSpPr>
        <p:graphicFrame>
          <p:nvGraphicFramePr>
            <p:cNvPr id="6" name="Chart 5"/>
            <p:cNvGraphicFramePr>
              <a:graphicFrameLocks/>
            </p:cNvGraphicFramePr>
            <p:nvPr>
              <p:extLst>
                <p:ext uri="{D42A27DB-BD31-4B8C-83A1-F6EECF244321}">
                  <p14:modId xmlns:p14="http://schemas.microsoft.com/office/powerpoint/2010/main" val="2177020520"/>
                </p:ext>
              </p:extLst>
            </p:nvPr>
          </p:nvGraphicFramePr>
          <p:xfrm>
            <a:off x="1684048" y="1742176"/>
            <a:ext cx="5957707" cy="4188843"/>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rot="18000000">
              <a:off x="2157827" y="5715423"/>
              <a:ext cx="868828"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red </a:t>
              </a:r>
              <a:r>
                <a:rPr lang="en-US" sz="1200" dirty="0" err="1" smtClean="0">
                  <a:latin typeface="Arial" panose="020B0604020202020204" pitchFamily="34" charset="0"/>
                  <a:cs typeface="Arial" panose="020B0604020202020204" pitchFamily="34" charset="0"/>
                </a:rPr>
                <a:t>apedal</a:t>
              </a:r>
              <a:r>
                <a:rPr lang="en-US" sz="1200" dirty="0" smtClean="0">
                  <a:latin typeface="Arial" panose="020B0604020202020204" pitchFamily="34" charset="0"/>
                  <a:cs typeface="Arial" panose="020B0604020202020204" pitchFamily="34" charset="0"/>
                </a:rPr>
                <a:t> B</a:t>
              </a:r>
              <a:endParaRPr lang="en-ZA" sz="1200" dirty="0">
                <a:latin typeface="Arial" panose="020B0604020202020204" pitchFamily="34" charset="0"/>
                <a:cs typeface="Arial" panose="020B0604020202020204" pitchFamily="34" charset="0"/>
              </a:endParaRPr>
            </a:p>
          </p:txBody>
        </p:sp>
        <p:sp>
          <p:nvSpPr>
            <p:cNvPr id="7" name="TextBox 6"/>
            <p:cNvSpPr txBox="1"/>
            <p:nvPr/>
          </p:nvSpPr>
          <p:spPr>
            <a:xfrm rot="18000000">
              <a:off x="2769373" y="5723058"/>
              <a:ext cx="886461" cy="184666"/>
            </a:xfrm>
            <a:prstGeom prst="rect">
              <a:avLst/>
            </a:prstGeom>
            <a:solidFill>
              <a:schemeClr val="bg1"/>
            </a:solidFill>
          </p:spPr>
          <p:txBody>
            <a:bodyPr wrap="none" lIns="0" tIns="0" rIns="0" bIns="0" rtlCol="0">
              <a:spAutoFit/>
            </a:bodyPr>
            <a:lstStyle/>
            <a:p>
              <a:r>
                <a:rPr lang="en-US" sz="1200" dirty="0" err="1" smtClean="0">
                  <a:latin typeface="Arial" panose="020B0604020202020204" pitchFamily="34" charset="0"/>
                  <a:cs typeface="Arial" panose="020B0604020202020204" pitchFamily="34" charset="0"/>
                </a:rPr>
                <a:t>neocutanic</a:t>
              </a:r>
              <a:r>
                <a:rPr lang="en-US" sz="1200" dirty="0" smtClean="0">
                  <a:latin typeface="Arial" panose="020B0604020202020204" pitchFamily="34" charset="0"/>
                  <a:cs typeface="Arial" panose="020B0604020202020204" pitchFamily="34" charset="0"/>
                </a:rPr>
                <a:t> B</a:t>
              </a:r>
              <a:endParaRPr lang="en-ZA" sz="1200" dirty="0">
                <a:latin typeface="Arial" panose="020B0604020202020204" pitchFamily="34" charset="0"/>
                <a:cs typeface="Arial" panose="020B0604020202020204" pitchFamily="34" charset="0"/>
              </a:endParaRPr>
            </a:p>
          </p:txBody>
        </p:sp>
        <p:sp>
          <p:nvSpPr>
            <p:cNvPr id="8" name="TextBox 7"/>
            <p:cNvSpPr txBox="1"/>
            <p:nvPr/>
          </p:nvSpPr>
          <p:spPr>
            <a:xfrm rot="18000000">
              <a:off x="5460777" y="5652951"/>
              <a:ext cx="724557"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E horizons</a:t>
              </a:r>
              <a:endParaRPr lang="en-ZA" sz="1200" dirty="0">
                <a:latin typeface="Arial" panose="020B0604020202020204" pitchFamily="34" charset="0"/>
                <a:cs typeface="Arial" panose="020B0604020202020204" pitchFamily="34" charset="0"/>
              </a:endParaRPr>
            </a:p>
          </p:txBody>
        </p:sp>
        <p:sp>
          <p:nvSpPr>
            <p:cNvPr id="9" name="TextBox 8"/>
            <p:cNvSpPr txBox="1"/>
            <p:nvPr/>
          </p:nvSpPr>
          <p:spPr>
            <a:xfrm rot="18000000">
              <a:off x="5847829" y="5807740"/>
              <a:ext cx="1082027"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Unspecified wet</a:t>
              </a:r>
              <a:endParaRPr lang="en-ZA" sz="1200" dirty="0">
                <a:latin typeface="Arial" panose="020B0604020202020204" pitchFamily="34" charset="0"/>
                <a:cs typeface="Arial" panose="020B0604020202020204" pitchFamily="34" charset="0"/>
              </a:endParaRPr>
            </a:p>
          </p:txBody>
        </p:sp>
        <p:sp>
          <p:nvSpPr>
            <p:cNvPr id="10" name="TextBox 9"/>
            <p:cNvSpPr txBox="1"/>
            <p:nvPr/>
          </p:nvSpPr>
          <p:spPr>
            <a:xfrm rot="18000000">
              <a:off x="6702244" y="5660587"/>
              <a:ext cx="742191"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G horizons</a:t>
              </a:r>
              <a:endParaRPr lang="en-ZA" sz="1200" dirty="0">
                <a:latin typeface="Arial" panose="020B0604020202020204" pitchFamily="34" charset="0"/>
                <a:cs typeface="Arial" panose="020B0604020202020204" pitchFamily="34" charset="0"/>
              </a:endParaRPr>
            </a:p>
          </p:txBody>
        </p:sp>
        <p:sp>
          <p:nvSpPr>
            <p:cNvPr id="11" name="TextBox 10"/>
            <p:cNvSpPr txBox="1"/>
            <p:nvPr/>
          </p:nvSpPr>
          <p:spPr>
            <a:xfrm rot="18000000">
              <a:off x="2938945" y="6002788"/>
              <a:ext cx="1532471"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yellow brown </a:t>
              </a:r>
              <a:r>
                <a:rPr lang="en-US" sz="1200" dirty="0" err="1" smtClean="0">
                  <a:latin typeface="Arial" panose="020B0604020202020204" pitchFamily="34" charset="0"/>
                  <a:cs typeface="Arial" panose="020B0604020202020204" pitchFamily="34" charset="0"/>
                </a:rPr>
                <a:t>apedal</a:t>
              </a:r>
              <a:r>
                <a:rPr lang="en-US" sz="1200" dirty="0" smtClean="0">
                  <a:latin typeface="Arial" panose="020B0604020202020204" pitchFamily="34" charset="0"/>
                  <a:cs typeface="Arial" panose="020B0604020202020204" pitchFamily="34" charset="0"/>
                </a:rPr>
                <a:t> B</a:t>
              </a:r>
              <a:endParaRPr lang="en-ZA" sz="1200" dirty="0">
                <a:latin typeface="Arial" panose="020B0604020202020204" pitchFamily="34" charset="0"/>
                <a:cs typeface="Arial" panose="020B0604020202020204" pitchFamily="34" charset="0"/>
              </a:endParaRPr>
            </a:p>
          </p:txBody>
        </p:sp>
        <p:sp>
          <p:nvSpPr>
            <p:cNvPr id="12" name="TextBox 11"/>
            <p:cNvSpPr txBox="1"/>
            <p:nvPr/>
          </p:nvSpPr>
          <p:spPr>
            <a:xfrm rot="18000000">
              <a:off x="4341012" y="5561134"/>
              <a:ext cx="512513"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orthic A</a:t>
              </a:r>
              <a:endParaRPr lang="en-ZA" sz="1200" dirty="0">
                <a:latin typeface="Arial" panose="020B0604020202020204" pitchFamily="34" charset="0"/>
                <a:cs typeface="Arial" panose="020B0604020202020204" pitchFamily="34" charset="0"/>
              </a:endParaRPr>
            </a:p>
          </p:txBody>
        </p:sp>
        <p:sp>
          <p:nvSpPr>
            <p:cNvPr id="13" name="TextBox 12"/>
            <p:cNvSpPr txBox="1"/>
            <p:nvPr/>
          </p:nvSpPr>
          <p:spPr>
            <a:xfrm rot="18000000">
              <a:off x="4682407" y="5734858"/>
              <a:ext cx="913712" cy="184666"/>
            </a:xfrm>
            <a:prstGeom prst="rect">
              <a:avLst/>
            </a:prstGeom>
            <a:solidFill>
              <a:schemeClr val="bg1"/>
            </a:solidFill>
          </p:spPr>
          <p:txBody>
            <a:bodyPr wrap="none" lIns="0" tIns="0" rIns="0" bIns="0" rtlCol="0">
              <a:spAutoFit/>
            </a:bodyPr>
            <a:lstStyle/>
            <a:p>
              <a:r>
                <a:rPr lang="en-US" sz="1200" dirty="0" smtClean="0">
                  <a:latin typeface="Arial" panose="020B0604020202020204" pitchFamily="34" charset="0"/>
                  <a:cs typeface="Arial" panose="020B0604020202020204" pitchFamily="34" charset="0"/>
                </a:rPr>
                <a:t>soft </a:t>
              </a:r>
              <a:r>
                <a:rPr lang="en-US" sz="1200" dirty="0" err="1" smtClean="0">
                  <a:latin typeface="Arial" panose="020B0604020202020204" pitchFamily="34" charset="0"/>
                  <a:cs typeface="Arial" panose="020B0604020202020204" pitchFamily="34" charset="0"/>
                </a:rPr>
                <a:t>plinthic</a:t>
              </a:r>
              <a:r>
                <a:rPr lang="en-US" sz="1200" dirty="0" smtClean="0">
                  <a:latin typeface="Arial" panose="020B0604020202020204" pitchFamily="34" charset="0"/>
                  <a:cs typeface="Arial" panose="020B0604020202020204" pitchFamily="34" charset="0"/>
                </a:rPr>
                <a:t> B</a:t>
              </a:r>
              <a:endParaRPr lang="en-ZA" sz="1200" dirty="0">
                <a:latin typeface="Arial" panose="020B0604020202020204" pitchFamily="34" charset="0"/>
                <a:cs typeface="Arial" panose="020B0604020202020204" pitchFamily="34" charset="0"/>
              </a:endParaRPr>
            </a:p>
          </p:txBody>
        </p:sp>
      </p:grpSp>
      <p:sp>
        <p:nvSpPr>
          <p:cNvPr id="4" name="Oval Callout 3"/>
          <p:cNvSpPr/>
          <p:nvPr/>
        </p:nvSpPr>
        <p:spPr>
          <a:xfrm>
            <a:off x="0" y="1244600"/>
            <a:ext cx="2971800" cy="2362200"/>
          </a:xfrm>
          <a:prstGeom prst="wedgeEllipseCallout">
            <a:avLst>
              <a:gd name="adj1" fmla="val 40278"/>
              <a:gd name="adj2" fmla="val 118414"/>
            </a:avLst>
          </a:prstGeom>
          <a:blipFill>
            <a:blip r:embed="rId3"/>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4" name="Oval Callout 13"/>
          <p:cNvSpPr/>
          <p:nvPr/>
        </p:nvSpPr>
        <p:spPr>
          <a:xfrm>
            <a:off x="6172200" y="3543300"/>
            <a:ext cx="2971800" cy="2362200"/>
          </a:xfrm>
          <a:prstGeom prst="wedgeEllipseCallout">
            <a:avLst>
              <a:gd name="adj1" fmla="val -17414"/>
              <a:gd name="adj2" fmla="val -107392"/>
            </a:avLst>
          </a:prstGeom>
          <a:blipFill>
            <a:blip r:embed="rId4"/>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5" name="Oval Callout 14"/>
          <p:cNvSpPr/>
          <p:nvPr/>
        </p:nvSpPr>
        <p:spPr>
          <a:xfrm>
            <a:off x="3086100" y="330200"/>
            <a:ext cx="2971800" cy="2362200"/>
          </a:xfrm>
          <a:prstGeom prst="wedgeEllipseCallout">
            <a:avLst>
              <a:gd name="adj1" fmla="val 21475"/>
              <a:gd name="adj2" fmla="val 93683"/>
            </a:avLst>
          </a:prstGeom>
          <a:blipFill>
            <a:blip r:embed="rId5" cstate="email">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2421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err="1" smtClean="0"/>
              <a:t>Florisbad</a:t>
            </a:r>
            <a:endParaRPr lang="en-ZA" dirty="0"/>
          </a:p>
        </p:txBody>
      </p:sp>
      <p:graphicFrame>
        <p:nvGraphicFramePr>
          <p:cNvPr id="4" name="Chart 3"/>
          <p:cNvGraphicFramePr/>
          <p:nvPr>
            <p:extLst>
              <p:ext uri="{D42A27DB-BD31-4B8C-83A1-F6EECF244321}">
                <p14:modId xmlns:p14="http://schemas.microsoft.com/office/powerpoint/2010/main" val="1911241725"/>
              </p:ext>
            </p:extLst>
          </p:nvPr>
        </p:nvGraphicFramePr>
        <p:xfrm>
          <a:off x="1130300" y="1681783"/>
          <a:ext cx="6704921" cy="4553917"/>
        </p:xfrm>
        <a:graphic>
          <a:graphicData uri="http://schemas.openxmlformats.org/drawingml/2006/chart">
            <c:chart xmlns:c="http://schemas.openxmlformats.org/drawingml/2006/chart" xmlns:r="http://schemas.openxmlformats.org/officeDocument/2006/relationships" r:id="rId2"/>
          </a:graphicData>
        </a:graphic>
      </p:graphicFrame>
      <p:sp>
        <p:nvSpPr>
          <p:cNvPr id="5" name="Straight Connector 4"/>
          <p:cNvSpPr/>
          <p:nvPr/>
        </p:nvSpPr>
        <p:spPr>
          <a:xfrm>
            <a:off x="1861001" y="2933150"/>
            <a:ext cx="5807618" cy="281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solidFill>
                <a:prstClr val="black"/>
              </a:solidFill>
            </a:endParaRPr>
          </a:p>
        </p:txBody>
      </p:sp>
    </p:spTree>
    <p:extLst>
      <p:ext uri="{BB962C8B-B14F-4D97-AF65-F5344CB8AC3E}">
        <p14:creationId xmlns:p14="http://schemas.microsoft.com/office/powerpoint/2010/main" val="34141460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err="1"/>
              <a:t>Florisbad</a:t>
            </a:r>
            <a:endParaRPr lang="en-ZA" dirty="0"/>
          </a:p>
        </p:txBody>
      </p:sp>
      <p:graphicFrame>
        <p:nvGraphicFramePr>
          <p:cNvPr id="5" name="Chart 4"/>
          <p:cNvGraphicFramePr>
            <a:graphicFrameLocks/>
          </p:cNvGraphicFramePr>
          <p:nvPr>
            <p:extLst>
              <p:ext uri="{D42A27DB-BD31-4B8C-83A1-F6EECF244321}">
                <p14:modId xmlns:p14="http://schemas.microsoft.com/office/powerpoint/2010/main" val="2044913904"/>
              </p:ext>
            </p:extLst>
          </p:nvPr>
        </p:nvGraphicFramePr>
        <p:xfrm>
          <a:off x="1130300" y="1681700"/>
          <a:ext cx="6706800" cy="45540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0" y="6581001"/>
            <a:ext cx="1483098" cy="276999"/>
          </a:xfrm>
          <a:prstGeom prst="rect">
            <a:avLst/>
          </a:prstGeom>
          <a:noFill/>
        </p:spPr>
        <p:txBody>
          <a:bodyPr wrap="none" rtlCol="0">
            <a:spAutoFit/>
          </a:bodyPr>
          <a:lstStyle/>
          <a:p>
            <a:r>
              <a:rPr lang="en-ZA" sz="1200" dirty="0" err="1">
                <a:solidFill>
                  <a:prstClr val="black"/>
                </a:solidFill>
                <a:latin typeface="Arial" pitchFamily="34" charset="0"/>
                <a:cs typeface="Arial" pitchFamily="34" charset="0"/>
              </a:rPr>
              <a:t>rH</a:t>
            </a:r>
            <a:r>
              <a:rPr lang="en-ZA" sz="1200" dirty="0">
                <a:solidFill>
                  <a:prstClr val="black"/>
                </a:solidFill>
                <a:latin typeface="Arial" pitchFamily="34" charset="0"/>
                <a:cs typeface="Arial" pitchFamily="34" charset="0"/>
              </a:rPr>
              <a:t> = 2(Eh/59 + pH)</a:t>
            </a:r>
          </a:p>
        </p:txBody>
      </p:sp>
      <p:grpSp>
        <p:nvGrpSpPr>
          <p:cNvPr id="4" name="Group 3"/>
          <p:cNvGrpSpPr/>
          <p:nvPr/>
        </p:nvGrpSpPr>
        <p:grpSpPr>
          <a:xfrm>
            <a:off x="1861001" y="2783151"/>
            <a:ext cx="5807618" cy="553998"/>
            <a:chOff x="1759401" y="2833951"/>
            <a:chExt cx="5807618" cy="553998"/>
          </a:xfrm>
        </p:grpSpPr>
        <p:sp>
          <p:nvSpPr>
            <p:cNvPr id="7" name="Straight Connector 6"/>
            <p:cNvSpPr/>
            <p:nvPr/>
          </p:nvSpPr>
          <p:spPr>
            <a:xfrm>
              <a:off x="1759401" y="3110950"/>
              <a:ext cx="5807618" cy="281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solidFill>
                  <a:prstClr val="black"/>
                </a:solidFill>
              </a:endParaRPr>
            </a:p>
          </p:txBody>
        </p:sp>
        <p:sp>
          <p:nvSpPr>
            <p:cNvPr id="8" name="TextBox 7"/>
            <p:cNvSpPr txBox="1"/>
            <p:nvPr/>
          </p:nvSpPr>
          <p:spPr>
            <a:xfrm>
              <a:off x="6348984" y="2833951"/>
              <a:ext cx="780983" cy="276999"/>
            </a:xfrm>
            <a:prstGeom prst="rect">
              <a:avLst/>
            </a:prstGeom>
            <a:noFill/>
          </p:spPr>
          <p:txBody>
            <a:bodyPr wrap="none" rtlCol="0">
              <a:spAutoFit/>
            </a:bodyPr>
            <a:lstStyle/>
            <a:p>
              <a:r>
                <a:rPr lang="en-ZA" sz="1200" dirty="0" smtClean="0">
                  <a:solidFill>
                    <a:prstClr val="black"/>
                  </a:solidFill>
                  <a:latin typeface="Arial" pitchFamily="34" charset="0"/>
                  <a:cs typeface="Arial" pitchFamily="34" charset="0"/>
                </a:rPr>
                <a:t>Oxidised</a:t>
              </a:r>
              <a:endParaRPr lang="en-ZA" sz="1200" dirty="0">
                <a:solidFill>
                  <a:prstClr val="black"/>
                </a:solidFill>
                <a:latin typeface="Arial" pitchFamily="34" charset="0"/>
                <a:cs typeface="Arial" pitchFamily="34" charset="0"/>
              </a:endParaRPr>
            </a:p>
          </p:txBody>
        </p:sp>
        <p:sp>
          <p:nvSpPr>
            <p:cNvPr id="9" name="TextBox 8"/>
            <p:cNvSpPr txBox="1"/>
            <p:nvPr/>
          </p:nvSpPr>
          <p:spPr>
            <a:xfrm>
              <a:off x="6348984" y="3110950"/>
              <a:ext cx="797013" cy="276999"/>
            </a:xfrm>
            <a:prstGeom prst="rect">
              <a:avLst/>
            </a:prstGeom>
            <a:noFill/>
          </p:spPr>
          <p:txBody>
            <a:bodyPr wrap="none" rtlCol="0">
              <a:spAutoFit/>
            </a:bodyPr>
            <a:lstStyle/>
            <a:p>
              <a:r>
                <a:rPr lang="en-ZA" sz="1200" dirty="0" smtClean="0">
                  <a:solidFill>
                    <a:prstClr val="black"/>
                  </a:solidFill>
                  <a:latin typeface="Arial" pitchFamily="34" charset="0"/>
                  <a:cs typeface="Arial" pitchFamily="34" charset="0"/>
                </a:rPr>
                <a:t>Reduced</a:t>
              </a:r>
              <a:endParaRPr lang="en-ZA" sz="1200" dirty="0">
                <a:solidFill>
                  <a:prstClr val="black"/>
                </a:solidFill>
                <a:latin typeface="Arial" pitchFamily="34" charset="0"/>
                <a:cs typeface="Arial" pitchFamily="34" charset="0"/>
              </a:endParaRPr>
            </a:p>
          </p:txBody>
        </p:sp>
      </p:grpSp>
    </p:spTree>
    <p:extLst>
      <p:ext uri="{BB962C8B-B14F-4D97-AF65-F5344CB8AC3E}">
        <p14:creationId xmlns:p14="http://schemas.microsoft.com/office/powerpoint/2010/main" val="3460247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ZA" dirty="0" err="1"/>
              <a:t>Hydropedology</a:t>
            </a:r>
            <a:endParaRPr lang="en-ZA" dirty="0"/>
          </a:p>
          <a:p>
            <a:pPr lvl="1"/>
            <a:r>
              <a:rPr lang="en-ZA" dirty="0"/>
              <a:t>Wetland delineation</a:t>
            </a:r>
          </a:p>
          <a:p>
            <a:pPr lvl="2"/>
            <a:r>
              <a:rPr lang="en-ZA" dirty="0"/>
              <a:t>Urban development</a:t>
            </a:r>
          </a:p>
          <a:p>
            <a:pPr lvl="2"/>
            <a:r>
              <a:rPr lang="en-ZA" dirty="0"/>
              <a:t>Mining </a:t>
            </a:r>
            <a:r>
              <a:rPr lang="en-ZA" dirty="0" smtClean="0"/>
              <a:t>EIAs</a:t>
            </a:r>
            <a:endParaRPr lang="en-ZA" dirty="0"/>
          </a:p>
          <a:p>
            <a:pPr lvl="1"/>
            <a:r>
              <a:rPr lang="en-ZA" dirty="0"/>
              <a:t>Irrigation scheduling</a:t>
            </a:r>
          </a:p>
          <a:p>
            <a:pPr lvl="1"/>
            <a:r>
              <a:rPr lang="en-ZA" dirty="0"/>
              <a:t>Water table </a:t>
            </a:r>
            <a:r>
              <a:rPr lang="en-ZA" dirty="0" smtClean="0"/>
              <a:t>soils</a:t>
            </a:r>
          </a:p>
          <a:p>
            <a:pPr lvl="1"/>
            <a:r>
              <a:rPr lang="en-ZA" dirty="0" smtClean="0"/>
              <a:t>Soil classification</a:t>
            </a:r>
            <a:endParaRPr lang="en-ZA" dirty="0"/>
          </a:p>
        </p:txBody>
      </p:sp>
      <p:sp>
        <p:nvSpPr>
          <p:cNvPr id="3" name="Title 2"/>
          <p:cNvSpPr>
            <a:spLocks noGrp="1"/>
          </p:cNvSpPr>
          <p:nvPr>
            <p:ph type="title"/>
          </p:nvPr>
        </p:nvSpPr>
        <p:spPr/>
        <p:txBody>
          <a:bodyPr/>
          <a:lstStyle/>
          <a:p>
            <a:r>
              <a:rPr lang="en-ZA" dirty="0" smtClean="0"/>
              <a:t>Application</a:t>
            </a:r>
            <a:endParaRPr lang="en-ZA" dirty="0"/>
          </a:p>
        </p:txBody>
      </p:sp>
    </p:spTree>
    <p:extLst>
      <p:ext uri="{BB962C8B-B14F-4D97-AF65-F5344CB8AC3E}">
        <p14:creationId xmlns:p14="http://schemas.microsoft.com/office/powerpoint/2010/main" val="26173990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ChangeAspect="1"/>
          </p:cNvGrpSpPr>
          <p:nvPr/>
        </p:nvGrpSpPr>
        <p:grpSpPr>
          <a:xfrm>
            <a:off x="457200" y="2595562"/>
            <a:ext cx="8229600" cy="2115414"/>
            <a:chOff x="463550" y="2595563"/>
            <a:chExt cx="7769225" cy="1997075"/>
          </a:xfrm>
        </p:grpSpPr>
        <p:grpSp>
          <p:nvGrpSpPr>
            <p:cNvPr id="2148" name="Group 100"/>
            <p:cNvGrpSpPr>
              <a:grpSpLocks/>
            </p:cNvGrpSpPr>
            <p:nvPr/>
          </p:nvGrpSpPr>
          <p:grpSpPr bwMode="auto">
            <a:xfrm>
              <a:off x="547688" y="2695575"/>
              <a:ext cx="4446587" cy="1897063"/>
              <a:chOff x="345" y="1698"/>
              <a:chExt cx="2801" cy="1195"/>
            </a:xfrm>
          </p:grpSpPr>
          <p:sp>
            <p:nvSpPr>
              <p:cNvPr id="2054" name="Line 6"/>
              <p:cNvSpPr>
                <a:spLocks noChangeShapeType="1"/>
              </p:cNvSpPr>
              <p:nvPr/>
            </p:nvSpPr>
            <p:spPr bwMode="auto">
              <a:xfrm>
                <a:off x="345" y="1721"/>
                <a:ext cx="1089" cy="6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55" name="Line 7"/>
              <p:cNvSpPr>
                <a:spLocks noChangeShapeType="1"/>
              </p:cNvSpPr>
              <p:nvPr/>
            </p:nvSpPr>
            <p:spPr bwMode="auto">
              <a:xfrm>
                <a:off x="1434" y="2356"/>
                <a:ext cx="816"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56" name="Line 8"/>
              <p:cNvSpPr>
                <a:spLocks noChangeShapeType="1"/>
              </p:cNvSpPr>
              <p:nvPr/>
            </p:nvSpPr>
            <p:spPr bwMode="auto">
              <a:xfrm>
                <a:off x="2250" y="2493"/>
                <a:ext cx="6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57" name="Oval 9"/>
              <p:cNvSpPr>
                <a:spLocks noChangeArrowheads="1"/>
              </p:cNvSpPr>
              <p:nvPr/>
            </p:nvSpPr>
            <p:spPr bwMode="auto">
              <a:xfrm rot="-5400000">
                <a:off x="2910" y="2401"/>
                <a:ext cx="227" cy="181"/>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058" name="Rectangle 10"/>
              <p:cNvSpPr>
                <a:spLocks noChangeArrowheads="1"/>
              </p:cNvSpPr>
              <p:nvPr/>
            </p:nvSpPr>
            <p:spPr bwMode="auto">
              <a:xfrm>
                <a:off x="2915" y="2360"/>
                <a:ext cx="231" cy="1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059" name="Line 11"/>
              <p:cNvSpPr>
                <a:spLocks noChangeShapeType="1"/>
              </p:cNvSpPr>
              <p:nvPr/>
            </p:nvSpPr>
            <p:spPr bwMode="auto">
              <a:xfrm>
                <a:off x="1433" y="1722"/>
                <a:ext cx="0" cy="632"/>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60" name="Line 12"/>
              <p:cNvSpPr>
                <a:spLocks noChangeShapeType="1"/>
              </p:cNvSpPr>
              <p:nvPr/>
            </p:nvSpPr>
            <p:spPr bwMode="auto">
              <a:xfrm>
                <a:off x="2245" y="1722"/>
                <a:ext cx="0" cy="768"/>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62" name="Text Box 14"/>
              <p:cNvSpPr txBox="1">
                <a:spLocks noChangeArrowheads="1"/>
              </p:cNvSpPr>
              <p:nvPr/>
            </p:nvSpPr>
            <p:spPr bwMode="auto">
              <a:xfrm>
                <a:off x="696" y="1698"/>
                <a:ext cx="331"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Midslope</a:t>
                </a:r>
              </a:p>
            </p:txBody>
          </p:sp>
          <p:sp>
            <p:nvSpPr>
              <p:cNvPr id="2063" name="Text Box 15"/>
              <p:cNvSpPr txBox="1">
                <a:spLocks noChangeArrowheads="1"/>
              </p:cNvSpPr>
              <p:nvPr/>
            </p:nvSpPr>
            <p:spPr bwMode="auto">
              <a:xfrm>
                <a:off x="2388" y="1698"/>
                <a:ext cx="620"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ZA" sz="1100">
                    <a:latin typeface="Times New Roman" pitchFamily="18" charset="0"/>
                  </a:rPr>
                  <a:t>Valley bottom</a:t>
                </a:r>
              </a:p>
            </p:txBody>
          </p:sp>
          <p:sp>
            <p:nvSpPr>
              <p:cNvPr id="2064" name="Text Box 16"/>
              <p:cNvSpPr txBox="1">
                <a:spLocks noChangeArrowheads="1"/>
              </p:cNvSpPr>
              <p:nvPr/>
            </p:nvSpPr>
            <p:spPr bwMode="auto">
              <a:xfrm>
                <a:off x="1639" y="1698"/>
                <a:ext cx="46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ZA" sz="1100">
                    <a:latin typeface="Times New Roman" pitchFamily="18" charset="0"/>
                  </a:rPr>
                  <a:t>Footslope</a:t>
                </a:r>
              </a:p>
            </p:txBody>
          </p:sp>
          <p:sp>
            <p:nvSpPr>
              <p:cNvPr id="2067" name="Text Box 19"/>
              <p:cNvSpPr txBox="1">
                <a:spLocks noChangeArrowheads="1"/>
              </p:cNvSpPr>
              <p:nvPr/>
            </p:nvSpPr>
            <p:spPr bwMode="auto">
              <a:xfrm>
                <a:off x="807" y="1799"/>
                <a:ext cx="108"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Hu</a:t>
                </a:r>
              </a:p>
            </p:txBody>
          </p:sp>
          <p:sp>
            <p:nvSpPr>
              <p:cNvPr id="2068" name="Text Box 20"/>
              <p:cNvSpPr txBox="1">
                <a:spLocks noChangeArrowheads="1"/>
              </p:cNvSpPr>
              <p:nvPr/>
            </p:nvSpPr>
            <p:spPr bwMode="auto">
              <a:xfrm>
                <a:off x="2647" y="1799"/>
                <a:ext cx="10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Ka</a:t>
                </a:r>
              </a:p>
            </p:txBody>
          </p:sp>
          <p:sp>
            <p:nvSpPr>
              <p:cNvPr id="2069" name="Text Box 21"/>
              <p:cNvSpPr txBox="1">
                <a:spLocks noChangeArrowheads="1"/>
              </p:cNvSpPr>
              <p:nvPr/>
            </p:nvSpPr>
            <p:spPr bwMode="auto">
              <a:xfrm>
                <a:off x="1809" y="1799"/>
                <a:ext cx="12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We</a:t>
                </a:r>
              </a:p>
            </p:txBody>
          </p:sp>
          <p:sp>
            <p:nvSpPr>
              <p:cNvPr id="2119" name="Text Box 71"/>
              <p:cNvSpPr txBox="1">
                <a:spLocks noChangeArrowheads="1"/>
              </p:cNvSpPr>
              <p:nvPr/>
            </p:nvSpPr>
            <p:spPr bwMode="auto">
              <a:xfrm>
                <a:off x="1634" y="2729"/>
                <a:ext cx="180"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ZA" sz="1100">
                    <a:latin typeface="Times New Roman" pitchFamily="18" charset="0"/>
                  </a:rPr>
                  <a:t>A</a:t>
                </a:r>
              </a:p>
            </p:txBody>
          </p:sp>
          <p:sp>
            <p:nvSpPr>
              <p:cNvPr id="2124" name="AutoShape 76"/>
              <p:cNvSpPr>
                <a:spLocks noChangeArrowheads="1"/>
              </p:cNvSpPr>
              <p:nvPr/>
            </p:nvSpPr>
            <p:spPr bwMode="auto">
              <a:xfrm>
                <a:off x="778" y="1927"/>
                <a:ext cx="168" cy="207"/>
              </a:xfrm>
              <a:prstGeom prst="downArrow">
                <a:avLst>
                  <a:gd name="adj1" fmla="val 50000"/>
                  <a:gd name="adj2" fmla="val 30804"/>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25" name="AutoShape 77"/>
              <p:cNvSpPr>
                <a:spLocks noChangeArrowheads="1"/>
              </p:cNvSpPr>
              <p:nvPr/>
            </p:nvSpPr>
            <p:spPr bwMode="auto">
              <a:xfrm rot="-5400000">
                <a:off x="1828" y="2495"/>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26" name="AutoShape 78"/>
              <p:cNvSpPr>
                <a:spLocks noChangeArrowheads="1"/>
              </p:cNvSpPr>
              <p:nvPr/>
            </p:nvSpPr>
            <p:spPr bwMode="auto">
              <a:xfrm rot="-5400000">
                <a:off x="2560" y="2298"/>
                <a:ext cx="168" cy="207"/>
              </a:xfrm>
              <a:prstGeom prst="downArrow">
                <a:avLst>
                  <a:gd name="adj1" fmla="val 50000"/>
                  <a:gd name="adj2" fmla="val 30804"/>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28" name="AutoShape 80"/>
              <p:cNvSpPr>
                <a:spLocks noChangeArrowheads="1"/>
              </p:cNvSpPr>
              <p:nvPr/>
            </p:nvSpPr>
            <p:spPr bwMode="auto">
              <a:xfrm rot="-5400000">
                <a:off x="1828" y="2196"/>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29" name="AutoShape 81"/>
              <p:cNvSpPr>
                <a:spLocks noChangeArrowheads="1"/>
              </p:cNvSpPr>
              <p:nvPr/>
            </p:nvSpPr>
            <p:spPr bwMode="auto">
              <a:xfrm rot="-21600000">
                <a:off x="1652" y="2279"/>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1" name="AutoShape 83"/>
              <p:cNvSpPr>
                <a:spLocks noChangeArrowheads="1"/>
              </p:cNvSpPr>
              <p:nvPr/>
            </p:nvSpPr>
            <p:spPr bwMode="auto">
              <a:xfrm rot="-5400000">
                <a:off x="2632" y="2496"/>
                <a:ext cx="23" cy="207"/>
              </a:xfrm>
              <a:prstGeom prst="downArrow">
                <a:avLst>
                  <a:gd name="adj1" fmla="val 50000"/>
                  <a:gd name="adj2" fmla="val 22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3" name="AutoShape 85"/>
              <p:cNvSpPr>
                <a:spLocks noChangeArrowheads="1"/>
              </p:cNvSpPr>
              <p:nvPr/>
            </p:nvSpPr>
            <p:spPr bwMode="auto">
              <a:xfrm rot="-21600000">
                <a:off x="781" y="2434"/>
                <a:ext cx="163" cy="207"/>
              </a:xfrm>
              <a:prstGeom prst="downArrow">
                <a:avLst>
                  <a:gd name="adj1" fmla="val 50000"/>
                  <a:gd name="adj2" fmla="val 3174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grpSp>
          <p:nvGrpSpPr>
            <p:cNvPr id="2147" name="Group 99"/>
            <p:cNvGrpSpPr>
              <a:grpSpLocks/>
            </p:cNvGrpSpPr>
            <p:nvPr/>
          </p:nvGrpSpPr>
          <p:grpSpPr bwMode="auto">
            <a:xfrm>
              <a:off x="5102225" y="2695575"/>
              <a:ext cx="3128963" cy="1897063"/>
              <a:chOff x="3214" y="1698"/>
              <a:chExt cx="1971" cy="1195"/>
            </a:xfrm>
          </p:grpSpPr>
          <p:sp>
            <p:nvSpPr>
              <p:cNvPr id="2070" name="Line 22"/>
              <p:cNvSpPr>
                <a:spLocks noChangeShapeType="1"/>
              </p:cNvSpPr>
              <p:nvPr/>
            </p:nvSpPr>
            <p:spPr bwMode="auto">
              <a:xfrm>
                <a:off x="3214" y="1721"/>
                <a:ext cx="1206" cy="70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71" name="Line 23"/>
              <p:cNvSpPr>
                <a:spLocks noChangeShapeType="1"/>
              </p:cNvSpPr>
              <p:nvPr/>
            </p:nvSpPr>
            <p:spPr bwMode="auto">
              <a:xfrm>
                <a:off x="4424" y="2427"/>
                <a:ext cx="395" cy="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72" name="Line 24"/>
              <p:cNvSpPr>
                <a:spLocks noChangeShapeType="1"/>
              </p:cNvSpPr>
              <p:nvPr/>
            </p:nvSpPr>
            <p:spPr bwMode="auto">
              <a:xfrm>
                <a:off x="4818" y="2493"/>
                <a:ext cx="14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73" name="Oval 25"/>
              <p:cNvSpPr>
                <a:spLocks noChangeArrowheads="1"/>
              </p:cNvSpPr>
              <p:nvPr/>
            </p:nvSpPr>
            <p:spPr bwMode="auto">
              <a:xfrm rot="-5400000">
                <a:off x="4941" y="2401"/>
                <a:ext cx="227" cy="181"/>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074" name="Rectangle 26"/>
              <p:cNvSpPr>
                <a:spLocks noChangeArrowheads="1"/>
              </p:cNvSpPr>
              <p:nvPr/>
            </p:nvSpPr>
            <p:spPr bwMode="auto">
              <a:xfrm>
                <a:off x="4946" y="2360"/>
                <a:ext cx="231" cy="1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075" name="Line 27"/>
              <p:cNvSpPr>
                <a:spLocks noChangeShapeType="1"/>
              </p:cNvSpPr>
              <p:nvPr/>
            </p:nvSpPr>
            <p:spPr bwMode="auto">
              <a:xfrm>
                <a:off x="4424" y="1720"/>
                <a:ext cx="0" cy="70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76" name="Line 28"/>
              <p:cNvSpPr>
                <a:spLocks noChangeShapeType="1"/>
              </p:cNvSpPr>
              <p:nvPr/>
            </p:nvSpPr>
            <p:spPr bwMode="auto">
              <a:xfrm>
                <a:off x="4814" y="1722"/>
                <a:ext cx="0" cy="768"/>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077" name="Text Box 29"/>
              <p:cNvSpPr txBox="1">
                <a:spLocks noChangeArrowheads="1"/>
              </p:cNvSpPr>
              <p:nvPr/>
            </p:nvSpPr>
            <p:spPr bwMode="auto">
              <a:xfrm>
                <a:off x="3697" y="1698"/>
                <a:ext cx="331"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Midslope</a:t>
                </a:r>
              </a:p>
            </p:txBody>
          </p:sp>
          <p:sp>
            <p:nvSpPr>
              <p:cNvPr id="2078" name="Text Box 30"/>
              <p:cNvSpPr txBox="1">
                <a:spLocks noChangeArrowheads="1"/>
              </p:cNvSpPr>
              <p:nvPr/>
            </p:nvSpPr>
            <p:spPr bwMode="auto">
              <a:xfrm>
                <a:off x="4821" y="1698"/>
                <a:ext cx="36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ZA" sz="1100">
                    <a:latin typeface="Times New Roman" pitchFamily="18" charset="0"/>
                  </a:rPr>
                  <a:t>Valley</a:t>
                </a:r>
              </a:p>
              <a:p>
                <a:r>
                  <a:rPr lang="en-ZA" sz="1100">
                    <a:latin typeface="Times New Roman" pitchFamily="18" charset="0"/>
                  </a:rPr>
                  <a:t>bottom</a:t>
                </a:r>
              </a:p>
            </p:txBody>
          </p:sp>
          <p:sp>
            <p:nvSpPr>
              <p:cNvPr id="2079" name="Text Box 31"/>
              <p:cNvSpPr txBox="1">
                <a:spLocks noChangeArrowheads="1"/>
              </p:cNvSpPr>
              <p:nvPr/>
            </p:nvSpPr>
            <p:spPr bwMode="auto">
              <a:xfrm>
                <a:off x="4422" y="1698"/>
                <a:ext cx="39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p>
                <a:r>
                  <a:rPr lang="en-ZA" sz="1100">
                    <a:latin typeface="Times New Roman" pitchFamily="18" charset="0"/>
                  </a:rPr>
                  <a:t>Footslope</a:t>
                </a:r>
              </a:p>
            </p:txBody>
          </p:sp>
          <p:sp>
            <p:nvSpPr>
              <p:cNvPr id="2080" name="Text Box 32"/>
              <p:cNvSpPr txBox="1">
                <a:spLocks noChangeArrowheads="1"/>
              </p:cNvSpPr>
              <p:nvPr/>
            </p:nvSpPr>
            <p:spPr bwMode="auto">
              <a:xfrm>
                <a:off x="3809" y="1912"/>
                <a:ext cx="108"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Hu</a:t>
                </a:r>
              </a:p>
            </p:txBody>
          </p:sp>
          <p:sp>
            <p:nvSpPr>
              <p:cNvPr id="2081" name="Text Box 33"/>
              <p:cNvSpPr txBox="1">
                <a:spLocks noChangeArrowheads="1"/>
              </p:cNvSpPr>
              <p:nvPr/>
            </p:nvSpPr>
            <p:spPr bwMode="auto">
              <a:xfrm>
                <a:off x="4951" y="1912"/>
                <a:ext cx="10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Ka</a:t>
                </a:r>
              </a:p>
            </p:txBody>
          </p:sp>
          <p:sp>
            <p:nvSpPr>
              <p:cNvPr id="2082" name="Text Box 34"/>
              <p:cNvSpPr txBox="1">
                <a:spLocks noChangeArrowheads="1"/>
              </p:cNvSpPr>
              <p:nvPr/>
            </p:nvSpPr>
            <p:spPr bwMode="auto">
              <a:xfrm>
                <a:off x="4557" y="1912"/>
                <a:ext cx="122"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ZA" sz="1100">
                    <a:latin typeface="Times New Roman" pitchFamily="18" charset="0"/>
                  </a:rPr>
                  <a:t>We</a:t>
                </a:r>
              </a:p>
            </p:txBody>
          </p:sp>
          <p:sp>
            <p:nvSpPr>
              <p:cNvPr id="2120" name="Text Box 72"/>
              <p:cNvSpPr txBox="1">
                <a:spLocks noChangeArrowheads="1"/>
              </p:cNvSpPr>
              <p:nvPr/>
            </p:nvSpPr>
            <p:spPr bwMode="auto">
              <a:xfrm>
                <a:off x="4101" y="2729"/>
                <a:ext cx="17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ZA" sz="1100">
                    <a:latin typeface="Times New Roman" pitchFamily="18" charset="0"/>
                  </a:rPr>
                  <a:t>B</a:t>
                </a:r>
              </a:p>
            </p:txBody>
          </p:sp>
          <p:sp>
            <p:nvSpPr>
              <p:cNvPr id="2134" name="AutoShape 86"/>
              <p:cNvSpPr>
                <a:spLocks noChangeArrowheads="1"/>
              </p:cNvSpPr>
              <p:nvPr/>
            </p:nvSpPr>
            <p:spPr bwMode="auto">
              <a:xfrm>
                <a:off x="3779" y="2031"/>
                <a:ext cx="168" cy="207"/>
              </a:xfrm>
              <a:prstGeom prst="downArrow">
                <a:avLst>
                  <a:gd name="adj1" fmla="val 50000"/>
                  <a:gd name="adj2" fmla="val 30804"/>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6" name="AutoShape 88"/>
              <p:cNvSpPr>
                <a:spLocks noChangeArrowheads="1"/>
              </p:cNvSpPr>
              <p:nvPr/>
            </p:nvSpPr>
            <p:spPr bwMode="auto">
              <a:xfrm rot="-21600000">
                <a:off x="3781" y="2470"/>
                <a:ext cx="163" cy="207"/>
              </a:xfrm>
              <a:prstGeom prst="downArrow">
                <a:avLst>
                  <a:gd name="adj1" fmla="val 50000"/>
                  <a:gd name="adj2" fmla="val 3174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7" name="AutoShape 89"/>
              <p:cNvSpPr>
                <a:spLocks noChangeArrowheads="1"/>
              </p:cNvSpPr>
              <p:nvPr/>
            </p:nvSpPr>
            <p:spPr bwMode="auto">
              <a:xfrm rot="-5400000">
                <a:off x="4576" y="2531"/>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8" name="AutoShape 90"/>
              <p:cNvSpPr>
                <a:spLocks noChangeArrowheads="1"/>
              </p:cNvSpPr>
              <p:nvPr/>
            </p:nvSpPr>
            <p:spPr bwMode="auto">
              <a:xfrm rot="-5400000">
                <a:off x="4625" y="2268"/>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39" name="AutoShape 91"/>
              <p:cNvSpPr>
                <a:spLocks noChangeArrowheads="1"/>
              </p:cNvSpPr>
              <p:nvPr/>
            </p:nvSpPr>
            <p:spPr bwMode="auto">
              <a:xfrm rot="-21600000">
                <a:off x="4449" y="2351"/>
                <a:ext cx="84" cy="207"/>
              </a:xfrm>
              <a:prstGeom prst="downArrow">
                <a:avLst>
                  <a:gd name="adj1" fmla="val 50000"/>
                  <a:gd name="adj2" fmla="val 6160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40" name="AutoShape 92"/>
              <p:cNvSpPr>
                <a:spLocks noChangeArrowheads="1"/>
              </p:cNvSpPr>
              <p:nvPr/>
            </p:nvSpPr>
            <p:spPr bwMode="auto">
              <a:xfrm rot="-5400000">
                <a:off x="4861" y="2330"/>
                <a:ext cx="168" cy="207"/>
              </a:xfrm>
              <a:prstGeom prst="downArrow">
                <a:avLst>
                  <a:gd name="adj1" fmla="val 50000"/>
                  <a:gd name="adj2" fmla="val 30804"/>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41" name="AutoShape 93"/>
              <p:cNvSpPr>
                <a:spLocks noChangeArrowheads="1"/>
              </p:cNvSpPr>
              <p:nvPr/>
            </p:nvSpPr>
            <p:spPr bwMode="auto">
              <a:xfrm rot="-5400000">
                <a:off x="4933" y="2531"/>
                <a:ext cx="23" cy="207"/>
              </a:xfrm>
              <a:prstGeom prst="downArrow">
                <a:avLst>
                  <a:gd name="adj1" fmla="val 50000"/>
                  <a:gd name="adj2" fmla="val 22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sp>
          <p:nvSpPr>
            <p:cNvPr id="2145" name="Rectangle 97"/>
            <p:cNvSpPr>
              <a:spLocks noChangeArrowheads="1"/>
            </p:cNvSpPr>
            <p:nvPr/>
          </p:nvSpPr>
          <p:spPr bwMode="auto">
            <a:xfrm>
              <a:off x="463550" y="2595563"/>
              <a:ext cx="4546600" cy="1954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146" name="Rectangle 98"/>
            <p:cNvSpPr>
              <a:spLocks noChangeArrowheads="1"/>
            </p:cNvSpPr>
            <p:nvPr/>
          </p:nvSpPr>
          <p:spPr bwMode="auto">
            <a:xfrm>
              <a:off x="5064125" y="2595563"/>
              <a:ext cx="3168650" cy="1954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sp>
        <p:nvSpPr>
          <p:cNvPr id="2" name="Title 1"/>
          <p:cNvSpPr>
            <a:spLocks noGrp="1"/>
          </p:cNvSpPr>
          <p:nvPr>
            <p:ph type="title"/>
          </p:nvPr>
        </p:nvSpPr>
        <p:spPr/>
        <p:txBody>
          <a:bodyPr/>
          <a:lstStyle/>
          <a:p>
            <a:r>
              <a:rPr lang="en-ZA" dirty="0" err="1" smtClean="0"/>
              <a:t>Hydropedology</a:t>
            </a:r>
            <a:endParaRPr lang="en-ZA" dirty="0"/>
          </a:p>
        </p:txBody>
      </p:sp>
    </p:spTree>
    <p:extLst>
      <p:ext uri="{BB962C8B-B14F-4D97-AF65-F5344CB8AC3E}">
        <p14:creationId xmlns:p14="http://schemas.microsoft.com/office/powerpoint/2010/main" val="4142411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My Documents\MyPictures\2013\2013 KNP\DSCF294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57200" y="1600200"/>
            <a:ext cx="8229600" cy="52387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 grain of sand</a:t>
            </a:r>
            <a:endParaRPr lang="en-ZA" dirty="0"/>
          </a:p>
        </p:txBody>
      </p:sp>
      <p:sp>
        <p:nvSpPr>
          <p:cNvPr id="5" name="TextBox 4"/>
          <p:cNvSpPr txBox="1"/>
          <p:nvPr/>
        </p:nvSpPr>
        <p:spPr>
          <a:xfrm>
            <a:off x="457200" y="6299668"/>
            <a:ext cx="2776979" cy="369332"/>
          </a:xfrm>
          <a:prstGeom prst="rect">
            <a:avLst/>
          </a:prstGeom>
          <a:noFill/>
        </p:spPr>
        <p:txBody>
          <a:bodyPr wrap="none" rtlCol="0">
            <a:spAutoFit/>
          </a:bodyPr>
          <a:lstStyle/>
          <a:p>
            <a:r>
              <a:rPr lang="en-ZA" dirty="0" smtClean="0"/>
              <a:t>Kruger National Park (2013)</a:t>
            </a:r>
            <a:endParaRPr lang="en-ZA" dirty="0"/>
          </a:p>
        </p:txBody>
      </p:sp>
    </p:spTree>
    <p:extLst>
      <p:ext uri="{BB962C8B-B14F-4D97-AF65-F5344CB8AC3E}">
        <p14:creationId xmlns:p14="http://schemas.microsoft.com/office/powerpoint/2010/main" val="41770844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Wetlands</a:t>
            </a:r>
            <a:endParaRPr lang="en-ZA" dirty="0"/>
          </a:p>
        </p:txBody>
      </p:sp>
      <p:sp>
        <p:nvSpPr>
          <p:cNvPr id="3" name="Content Placeholder 2"/>
          <p:cNvSpPr>
            <a:spLocks noGrp="1"/>
          </p:cNvSpPr>
          <p:nvPr>
            <p:ph idx="1"/>
          </p:nvPr>
        </p:nvSpPr>
        <p:spPr/>
        <p:txBody>
          <a:bodyPr/>
          <a:lstStyle/>
          <a:p>
            <a:pPr lvl="1"/>
            <a:r>
              <a:rPr lang="en-ZA" dirty="0"/>
              <a:t>Saturated with water in growing season</a:t>
            </a:r>
          </a:p>
          <a:p>
            <a:pPr lvl="2"/>
            <a:r>
              <a:rPr lang="en-ZA" dirty="0" smtClean="0"/>
              <a:t>Determines </a:t>
            </a:r>
            <a:r>
              <a:rPr lang="en-ZA" dirty="0"/>
              <a:t>vegetation type</a:t>
            </a:r>
          </a:p>
          <a:p>
            <a:pPr lvl="2"/>
            <a:r>
              <a:rPr lang="en-ZA" dirty="0" smtClean="0"/>
              <a:t>Leads </a:t>
            </a:r>
            <a:r>
              <a:rPr lang="en-ZA" dirty="0"/>
              <a:t>to distinct soil morphology</a:t>
            </a:r>
          </a:p>
          <a:p>
            <a:pPr lvl="3"/>
            <a:r>
              <a:rPr lang="en-ZA" dirty="0"/>
              <a:t>Termed redox morphology</a:t>
            </a:r>
          </a:p>
          <a:p>
            <a:pPr lvl="2"/>
            <a:r>
              <a:rPr lang="en-ZA" dirty="0"/>
              <a:t>Evidence of saturation in rooting depth</a:t>
            </a:r>
          </a:p>
          <a:p>
            <a:pPr lvl="3"/>
            <a:r>
              <a:rPr lang="en-ZA" dirty="0"/>
              <a:t>Grey soil matrix </a:t>
            </a:r>
            <a:r>
              <a:rPr lang="en-ZA" dirty="0" smtClean="0"/>
              <a:t>colours</a:t>
            </a:r>
          </a:p>
          <a:p>
            <a:pPr lvl="3"/>
            <a:r>
              <a:rPr lang="en-ZA" dirty="0" smtClean="0"/>
              <a:t>Mottling</a:t>
            </a:r>
            <a:endParaRPr lang="en-ZA" dirty="0"/>
          </a:p>
        </p:txBody>
      </p:sp>
    </p:spTree>
    <p:extLst>
      <p:ext uri="{BB962C8B-B14F-4D97-AF65-F5344CB8AC3E}">
        <p14:creationId xmlns:p14="http://schemas.microsoft.com/office/powerpoint/2010/main" val="4822645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9986" name="Picture 2" descr="DSC03105"/>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57200" y="1600200"/>
            <a:ext cx="8229600" cy="52562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ZA"/>
              <a:t>Wetlands</a:t>
            </a:r>
          </a:p>
        </p:txBody>
      </p:sp>
      <p:sp>
        <p:nvSpPr>
          <p:cNvPr id="5" name="TextBox 4"/>
          <p:cNvSpPr txBox="1"/>
          <p:nvPr/>
        </p:nvSpPr>
        <p:spPr>
          <a:xfrm>
            <a:off x="457200" y="6271093"/>
            <a:ext cx="1932709" cy="369332"/>
          </a:xfrm>
          <a:prstGeom prst="rect">
            <a:avLst/>
          </a:prstGeom>
          <a:noFill/>
        </p:spPr>
        <p:txBody>
          <a:bodyPr wrap="none" rtlCol="0">
            <a:spAutoFit/>
          </a:bodyPr>
          <a:lstStyle/>
          <a:p>
            <a:r>
              <a:rPr lang="en-ZA" dirty="0" smtClean="0"/>
              <a:t>Weatherley (2002)</a:t>
            </a:r>
            <a:endParaRPr lang="en-ZA" dirty="0"/>
          </a:p>
        </p:txBody>
      </p:sp>
    </p:spTree>
    <p:extLst>
      <p:ext uri="{BB962C8B-B14F-4D97-AF65-F5344CB8AC3E}">
        <p14:creationId xmlns:p14="http://schemas.microsoft.com/office/powerpoint/2010/main" val="331023406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9382" name="Rectangle 6"/>
          <p:cNvSpPr>
            <a:spLocks noChangeArrowheads="1"/>
          </p:cNvSpPr>
          <p:nvPr/>
        </p:nvSpPr>
        <p:spPr bwMode="auto">
          <a:xfrm>
            <a:off x="0" y="149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ZA"/>
          </a:p>
        </p:txBody>
      </p:sp>
      <p:sp>
        <p:nvSpPr>
          <p:cNvPr id="229383" name="Rectangle 7"/>
          <p:cNvSpPr>
            <a:spLocks noChangeArrowheads="1"/>
          </p:cNvSpPr>
          <p:nvPr/>
        </p:nvSpPr>
        <p:spPr bwMode="auto">
          <a:xfrm>
            <a:off x="450850" y="2254250"/>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a:r>
              <a:rPr lang="en-ZA" sz="1200" b="0">
                <a:solidFill>
                  <a:schemeClr val="tx1"/>
                </a:solidFill>
                <a:latin typeface="Times New Roman" pitchFamily="18" charset="0"/>
                <a:cs typeface="Times New Roman" pitchFamily="18" charset="0"/>
              </a:rPr>
              <a:t>	</a:t>
            </a:r>
            <a:endParaRPr lang="en-ZA" b="0">
              <a:solidFill>
                <a:schemeClr val="tx1"/>
              </a:solidFill>
              <a:latin typeface="Times New Roman" pitchFamily="18" charset="0"/>
            </a:endParaRPr>
          </a:p>
        </p:txBody>
      </p:sp>
      <p:grpSp>
        <p:nvGrpSpPr>
          <p:cNvPr id="4" name="Group 3"/>
          <p:cNvGrpSpPr/>
          <p:nvPr/>
        </p:nvGrpSpPr>
        <p:grpSpPr>
          <a:xfrm>
            <a:off x="482600" y="1978025"/>
            <a:ext cx="8229600" cy="3638550"/>
            <a:chOff x="0" y="898525"/>
            <a:chExt cx="9144000" cy="3638550"/>
          </a:xfrm>
        </p:grpSpPr>
        <p:pic>
          <p:nvPicPr>
            <p:cNvPr id="229381" name="Picture 5" descr="photo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900113"/>
              <a:ext cx="4278313" cy="3636962"/>
            </a:xfrm>
            <a:prstGeom prst="rect">
              <a:avLst/>
            </a:prstGeom>
            <a:noFill/>
            <a:extLst>
              <a:ext uri="{909E8E84-426E-40DD-AFC4-6F175D3DCCD1}">
                <a14:hiddenFill xmlns:a14="http://schemas.microsoft.com/office/drawing/2010/main">
                  <a:solidFill>
                    <a:srgbClr val="FFFFFF"/>
                  </a:solidFill>
                </a14:hiddenFill>
              </a:ext>
            </a:extLst>
          </p:spPr>
        </p:pic>
        <p:grpSp>
          <p:nvGrpSpPr>
            <p:cNvPr id="229384" name="Group 8"/>
            <p:cNvGrpSpPr>
              <a:grpSpLocks/>
            </p:cNvGrpSpPr>
            <p:nvPr/>
          </p:nvGrpSpPr>
          <p:grpSpPr bwMode="auto">
            <a:xfrm>
              <a:off x="4260850" y="898525"/>
              <a:ext cx="4883150" cy="3638550"/>
              <a:chOff x="1773" y="760"/>
              <a:chExt cx="3076" cy="2292"/>
            </a:xfrm>
          </p:grpSpPr>
          <p:pic>
            <p:nvPicPr>
              <p:cNvPr id="229380" name="Picture 4" descr="photo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73" y="760"/>
                <a:ext cx="2720" cy="2292"/>
              </a:xfrm>
              <a:prstGeom prst="rect">
                <a:avLst/>
              </a:prstGeom>
              <a:noFill/>
              <a:extLst>
                <a:ext uri="{909E8E84-426E-40DD-AFC4-6F175D3DCCD1}">
                  <a14:hiddenFill xmlns:a14="http://schemas.microsoft.com/office/drawing/2010/main">
                    <a:solidFill>
                      <a:srgbClr val="FFFFFF"/>
                    </a:solidFill>
                  </a14:hiddenFill>
                </a:ext>
              </a:extLst>
            </p:spPr>
          </p:pic>
          <p:pic>
            <p:nvPicPr>
              <p:cNvPr id="229379" name="Picture 3" descr="p226 clas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93" y="760"/>
                <a:ext cx="356" cy="2292"/>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 name="Title 1"/>
          <p:cNvSpPr>
            <a:spLocks noGrp="1"/>
          </p:cNvSpPr>
          <p:nvPr>
            <p:ph type="title"/>
          </p:nvPr>
        </p:nvSpPr>
        <p:spPr/>
        <p:txBody>
          <a:bodyPr/>
          <a:lstStyle/>
          <a:p>
            <a:r>
              <a:rPr lang="en-ZA" dirty="0" smtClean="0"/>
              <a:t>Image analysis</a:t>
            </a:r>
            <a:endParaRPr lang="en-ZA" dirty="0"/>
          </a:p>
        </p:txBody>
      </p:sp>
    </p:spTree>
    <p:extLst>
      <p:ext uri="{BB962C8B-B14F-4D97-AF65-F5344CB8AC3E}">
        <p14:creationId xmlns:p14="http://schemas.microsoft.com/office/powerpoint/2010/main" val="19554724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Rift valley fever</a:t>
            </a:r>
            <a:endParaRPr lang="en-ZA" dirty="0"/>
          </a:p>
        </p:txBody>
      </p:sp>
      <p:sp>
        <p:nvSpPr>
          <p:cNvPr id="3" name="Content Placeholder 2"/>
          <p:cNvSpPr>
            <a:spLocks noGrp="1"/>
          </p:cNvSpPr>
          <p:nvPr>
            <p:ph idx="1"/>
          </p:nvPr>
        </p:nvSpPr>
        <p:spPr/>
        <p:txBody>
          <a:bodyPr/>
          <a:lstStyle/>
          <a:p>
            <a:r>
              <a:rPr lang="en-US" dirty="0" smtClean="0"/>
              <a:t>Viral zoonotic disease</a:t>
            </a:r>
          </a:p>
          <a:p>
            <a:r>
              <a:rPr lang="en-US" dirty="0"/>
              <a:t>A</a:t>
            </a:r>
            <a:r>
              <a:rPr lang="en-US" dirty="0" smtClean="0"/>
              <a:t>ffects </a:t>
            </a:r>
            <a:r>
              <a:rPr lang="en-US" dirty="0"/>
              <a:t>domestic and wild animals and </a:t>
            </a:r>
            <a:r>
              <a:rPr lang="en-US" dirty="0" smtClean="0"/>
              <a:t>humans</a:t>
            </a:r>
          </a:p>
          <a:p>
            <a:r>
              <a:rPr lang="en-US" dirty="0" smtClean="0"/>
              <a:t>Outbreaks every ca. 10 years</a:t>
            </a:r>
          </a:p>
          <a:p>
            <a:pPr lvl="1"/>
            <a:r>
              <a:rPr lang="en-US" dirty="0"/>
              <a:t>	</a:t>
            </a:r>
            <a:r>
              <a:rPr lang="en-US" dirty="0" smtClean="0"/>
              <a:t>Aligned </a:t>
            </a:r>
            <a:r>
              <a:rPr lang="en-US" dirty="0"/>
              <a:t>to rainfall cycle?</a:t>
            </a:r>
          </a:p>
          <a:p>
            <a:r>
              <a:rPr lang="en-US" dirty="0" smtClean="0"/>
              <a:t>Transmitted by </a:t>
            </a:r>
            <a:r>
              <a:rPr lang="en-GB" dirty="0"/>
              <a:t>infected </a:t>
            </a:r>
            <a:r>
              <a:rPr lang="en-GB" i="1" dirty="0" err="1"/>
              <a:t>Aedes</a:t>
            </a:r>
            <a:r>
              <a:rPr lang="en-GB" dirty="0"/>
              <a:t> </a:t>
            </a:r>
            <a:r>
              <a:rPr lang="en-GB" dirty="0" smtClean="0"/>
              <a:t>mosquitos</a:t>
            </a:r>
          </a:p>
          <a:p>
            <a:r>
              <a:rPr lang="en-GB" dirty="0"/>
              <a:t>H</a:t>
            </a:r>
            <a:r>
              <a:rPr lang="en-GB" dirty="0" smtClean="0"/>
              <a:t>igh abortion and mortality </a:t>
            </a:r>
            <a:r>
              <a:rPr lang="en-GB" dirty="0"/>
              <a:t>rates </a:t>
            </a:r>
            <a:r>
              <a:rPr lang="en-GB" dirty="0" smtClean="0"/>
              <a:t>in livestock</a:t>
            </a:r>
          </a:p>
          <a:p>
            <a:r>
              <a:rPr lang="en-GB" dirty="0" smtClean="0"/>
              <a:t>Virus estivates in mosquito larvae in wetlands?</a:t>
            </a:r>
            <a:endParaRPr lang="en-ZA" dirty="0"/>
          </a:p>
        </p:txBody>
      </p:sp>
    </p:spTree>
    <p:extLst>
      <p:ext uri="{BB962C8B-B14F-4D97-AF65-F5344CB8AC3E}">
        <p14:creationId xmlns:p14="http://schemas.microsoft.com/office/powerpoint/2010/main" val="3911076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My Documents\Research\25 RVF\Maps\Map 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57200" y="1265959"/>
            <a:ext cx="8229600" cy="55920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RVF sheep mortality (2010)</a:t>
            </a:r>
            <a:endParaRPr lang="en-ZA" dirty="0"/>
          </a:p>
        </p:txBody>
      </p:sp>
    </p:spTree>
    <p:extLst>
      <p:ext uri="{BB962C8B-B14F-4D97-AF65-F5344CB8AC3E}">
        <p14:creationId xmlns:p14="http://schemas.microsoft.com/office/powerpoint/2010/main" val="3116179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My Documents\Research\25 RVF\Maps\Orientation Maps_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902154" y="1353257"/>
            <a:ext cx="7339692" cy="55047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RFV study sites</a:t>
            </a:r>
            <a:endParaRPr lang="en-ZA" dirty="0"/>
          </a:p>
        </p:txBody>
      </p:sp>
    </p:spTree>
    <p:extLst>
      <p:ext uri="{BB962C8B-B14F-4D97-AF65-F5344CB8AC3E}">
        <p14:creationId xmlns:p14="http://schemas.microsoft.com/office/powerpoint/2010/main" val="3091945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pPr lvl="1">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 </m:t>
                        </m:r>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𝐷</m:t>
                            </m:r>
                          </m:e>
                          <m:sub>
                            <m:r>
                              <a:rPr lang="en-GB" sz="1600" b="0" i="1">
                                <a:solidFill>
                                  <a:schemeClr val="tx1"/>
                                </a:solidFill>
                                <a:latin typeface="Cambria Math" panose="02040503050406030204" pitchFamily="18" charset="0"/>
                              </a:rPr>
                              <m:t>𝑔</m:t>
                            </m:r>
                          </m:sub>
                          <m:sup>
                            <m:r>
                              <a:rPr lang="en-GB" sz="1600" b="0" i="1">
                                <a:solidFill>
                                  <a:schemeClr val="tx1"/>
                                </a:solidFill>
                                <a:latin typeface="Cambria Math" panose="02040503050406030204" pitchFamily="18" charset="0"/>
                              </a:rPr>
                              <m:t>2</m:t>
                            </m:r>
                          </m:sup>
                        </m:sSubSup>
                        <m:r>
                          <a:rPr lang="en-GB" sz="1600" b="0" i="1">
                            <a:solidFill>
                              <a:schemeClr val="tx1"/>
                            </a:solidFill>
                            <a:latin typeface="Cambria Math" panose="02040503050406030204" pitchFamily="18" charset="0"/>
                          </a:rPr>
                          <m:t>(</m:t>
                        </m:r>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)=−2∙</m:t>
                    </m:r>
                    <m:d>
                      <m:dPr>
                        <m:ctrlPr>
                          <a:rPr lang="en-GB" sz="1600" b="0" i="1">
                            <a:solidFill>
                              <a:schemeClr val="tx1"/>
                            </a:solidFill>
                            <a:latin typeface="Cambria Math" charset="0"/>
                          </a:rPr>
                        </m:ctrlPr>
                      </m:dPr>
                      <m:e>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up>
                            <m:r>
                              <a:rPr lang="en-GB" sz="1600" b="0" i="1">
                                <a:solidFill>
                                  <a:schemeClr val="tx1"/>
                                </a:solidFill>
                                <a:latin typeface="Cambria Math" panose="02040503050406030204" pitchFamily="18" charset="0"/>
                              </a:rPr>
                              <m:t>′</m:t>
                            </m:r>
                          </m:sup>
                        </m:sSubSup>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𝑄</m:t>
                            </m:r>
                          </m:e>
                          <m:sub>
                            <m:r>
                              <a:rPr lang="en-GB" sz="1600" b="0" i="1">
                                <a:solidFill>
                                  <a:schemeClr val="tx1"/>
                                </a:solidFill>
                                <a:latin typeface="Cambria Math" panose="02040503050406030204" pitchFamily="18" charset="0"/>
                              </a:rPr>
                              <m:t>𝑔</m:t>
                            </m:r>
                          </m:sub>
                        </m:sSub>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m:t>
                        </m:r>
                        <m:sSub>
                          <m:sSubPr>
                            <m:ctrlPr>
                              <a:rPr lang="en-GB" sz="1600" b="0" i="1">
                                <a:solidFill>
                                  <a:schemeClr val="tx1"/>
                                </a:solidFill>
                                <a:latin typeface="Cambria Math" charset="0"/>
                              </a:rPr>
                            </m:ctrlPr>
                          </m:sSubPr>
                          <m:e>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up>
                                <m:r>
                                  <a:rPr lang="en-GB" sz="1600" b="0" i="1">
                                    <a:solidFill>
                                      <a:schemeClr val="tx1"/>
                                    </a:solidFill>
                                    <a:latin typeface="Cambria Math" panose="02040503050406030204" pitchFamily="18" charset="0"/>
                                  </a:rPr>
                                  <m:t>′</m:t>
                                </m:r>
                              </m:sup>
                            </m:sSubSup>
                            <m:r>
                              <a:rPr lang="en-GB" sz="1600" b="0" i="1">
                                <a:solidFill>
                                  <a:schemeClr val="tx1"/>
                                </a:solidFill>
                                <a:latin typeface="Cambria Math" panose="02040503050406030204" pitchFamily="18" charset="0"/>
                              </a:rPr>
                              <m:t>𝐿</m:t>
                            </m:r>
                          </m:e>
                          <m:sub>
                            <m:r>
                              <a:rPr lang="en-GB" sz="1600" b="0" i="1">
                                <a:solidFill>
                                  <a:schemeClr val="tx1"/>
                                </a:solidFill>
                                <a:latin typeface="Cambria Math" panose="02040503050406030204" pitchFamily="18" charset="0"/>
                              </a:rPr>
                              <m:t>𝑔</m:t>
                            </m:r>
                          </m:sub>
                        </m:sSub>
                        <m:r>
                          <a:rPr lang="en-GB" sz="1600" b="0" i="1">
                            <a:solidFill>
                              <a:schemeClr val="tx1"/>
                            </a:solidFill>
                            <a:latin typeface="Cambria Math" panose="02040503050406030204" pitchFamily="18" charset="0"/>
                          </a:rPr>
                          <m:t>+</m:t>
                        </m:r>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𝐶</m:t>
                            </m:r>
                          </m:e>
                          <m:sub>
                            <m:r>
                              <a:rPr lang="en-GB" sz="1600" b="0" i="1">
                                <a:solidFill>
                                  <a:schemeClr val="tx1"/>
                                </a:solidFill>
                                <a:latin typeface="Cambria Math" panose="02040503050406030204" pitchFamily="18" charset="0"/>
                              </a:rPr>
                              <m:t>𝑔</m:t>
                            </m:r>
                          </m:sub>
                        </m:sSub>
                      </m:e>
                    </m:d>
                  </m:oMath>
                </a14:m>
                <a:endParaRPr lang="en-GB" sz="1600" b="0" dirty="0" smtClean="0">
                  <a:solidFill>
                    <a:schemeClr val="tx1"/>
                  </a:solidFill>
                </a:endParaRPr>
              </a:p>
              <a:p>
                <a:pPr lvl="2">
                  <a:lnSpc>
                    <a:spcPct val="150000"/>
                  </a:lnSpc>
                </a:pPr>
                <a:r>
                  <a:rPr lang="en-GB" sz="1600" b="0" dirty="0">
                    <a:solidFill>
                      <a:schemeClr val="tx1"/>
                    </a:solidFill>
                  </a:rPr>
                  <a:t> </a:t>
                </a:r>
                <a14:m>
                  <m:oMath xmlns:m="http://schemas.openxmlformats.org/officeDocument/2006/math">
                    <m:r>
                      <a:rPr lang="en-GB" sz="1600" b="0" i="1">
                        <a:solidFill>
                          <a:schemeClr val="tx1"/>
                        </a:solidFill>
                        <a:latin typeface="Cambria Math" panose="02040503050406030204" pitchFamily="18" charset="0"/>
                      </a:rPr>
                      <m:t>𝑖</m:t>
                    </m:r>
                  </m:oMath>
                </a14:m>
                <a:r>
                  <a:rPr lang="en-GB" sz="1600" b="0" dirty="0" smtClean="0">
                    <a:solidFill>
                      <a:schemeClr val="tx1"/>
                    </a:solidFill>
                  </a:rPr>
                  <a:t> – Location</a:t>
                </a:r>
              </a:p>
              <a:p>
                <a:pPr lvl="2">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oMath>
                </a14:m>
                <a:r>
                  <a:rPr lang="en-GB" sz="1600" b="0" dirty="0" smtClean="0">
                    <a:solidFill>
                      <a:schemeClr val="tx1"/>
                    </a:solidFill>
                  </a:rPr>
                  <a:t> - Vector of dimension 3 </a:t>
                </a:r>
              </a:p>
              <a:p>
                <a:pPr lvl="3">
                  <a:lnSpc>
                    <a:spcPct val="150000"/>
                  </a:lnSpc>
                </a:pPr>
                <a:r>
                  <a:rPr lang="en-GB" sz="1600" dirty="0" smtClean="0">
                    <a:solidFill>
                      <a:schemeClr val="tx1"/>
                    </a:solidFill>
                  </a:rPr>
                  <a:t>log (sol. </a:t>
                </a:r>
                <a:r>
                  <a:rPr lang="en-GB" sz="1600" dirty="0">
                    <a:solidFill>
                      <a:schemeClr val="tx1"/>
                    </a:solidFill>
                  </a:rPr>
                  <a:t>Ca), square </a:t>
                </a:r>
                <a:r>
                  <a:rPr lang="en-GB" sz="1600" dirty="0" smtClean="0">
                    <a:solidFill>
                      <a:schemeClr val="tx1"/>
                    </a:solidFill>
                  </a:rPr>
                  <a:t>root (exch</a:t>
                </a:r>
                <a:r>
                  <a:rPr lang="en-GB" sz="1600" dirty="0"/>
                  <a:t>.</a:t>
                </a:r>
                <a:r>
                  <a:rPr lang="en-GB" sz="1600" dirty="0" smtClean="0">
                    <a:solidFill>
                      <a:schemeClr val="tx1"/>
                    </a:solidFill>
                  </a:rPr>
                  <a:t> </a:t>
                </a:r>
                <a:r>
                  <a:rPr lang="en-GB" sz="1600" dirty="0">
                    <a:solidFill>
                      <a:schemeClr val="tx1"/>
                    </a:solidFill>
                  </a:rPr>
                  <a:t>K</a:t>
                </a:r>
                <a:r>
                  <a:rPr lang="en-GB" sz="1600" dirty="0" smtClean="0">
                    <a:solidFill>
                      <a:schemeClr val="tx1"/>
                    </a:solidFill>
                  </a:rPr>
                  <a:t>), </a:t>
                </a:r>
                <a:r>
                  <a:rPr lang="en-GB" sz="1600" dirty="0">
                    <a:solidFill>
                      <a:schemeClr val="tx1"/>
                    </a:solidFill>
                  </a:rPr>
                  <a:t>square </a:t>
                </a:r>
                <a:r>
                  <a:rPr lang="en-GB" sz="1600" dirty="0" smtClean="0">
                    <a:solidFill>
                      <a:schemeClr val="tx1"/>
                    </a:solidFill>
                  </a:rPr>
                  <a:t>root (med. </a:t>
                </a:r>
                <a:r>
                  <a:rPr lang="en-GB" sz="1600" dirty="0">
                    <a:solidFill>
                      <a:schemeClr val="tx1"/>
                    </a:solidFill>
                  </a:rPr>
                  <a:t>sand</a:t>
                </a:r>
                <a:r>
                  <a:rPr lang="en-GB" sz="1600" dirty="0" smtClean="0">
                    <a:solidFill>
                      <a:schemeClr val="tx1"/>
                    </a:solidFill>
                  </a:rPr>
                  <a:t>)</a:t>
                </a:r>
              </a:p>
              <a:p>
                <a:pPr lvl="3">
                  <a:lnSpc>
                    <a:spcPct val="150000"/>
                  </a:lnSpc>
                </a:pPr>
                <a:r>
                  <a:rPr lang="en-GB" sz="1600" b="0" dirty="0" smtClean="0">
                    <a:solidFill>
                      <a:schemeClr val="tx1"/>
                    </a:solidFill>
                  </a:rPr>
                  <a:t>From stepwise procedure</a:t>
                </a:r>
              </a:p>
              <a:p>
                <a:pPr lvl="2">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𝑄</m:t>
                        </m:r>
                      </m:e>
                      <m:sub>
                        <m:r>
                          <a:rPr lang="en-GB" sz="1600" b="0" i="1">
                            <a:solidFill>
                              <a:schemeClr val="tx1"/>
                            </a:solidFill>
                            <a:latin typeface="Cambria Math" panose="02040503050406030204" pitchFamily="18" charset="0"/>
                          </a:rPr>
                          <m:t>𝑔</m:t>
                        </m:r>
                      </m:sub>
                    </m:sSub>
                  </m:oMath>
                </a14:m>
                <a:r>
                  <a:rPr lang="en-GB" sz="1600" b="0" dirty="0" smtClean="0">
                    <a:solidFill>
                      <a:schemeClr val="tx1"/>
                    </a:solidFill>
                  </a:rPr>
                  <a:t> - Matrices</a:t>
                </a:r>
              </a:p>
              <a:p>
                <a:pPr lvl="2">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𝐿</m:t>
                        </m:r>
                      </m:e>
                      <m:sub>
                        <m:r>
                          <a:rPr lang="en-GB" sz="1600" b="0" i="1">
                            <a:solidFill>
                              <a:schemeClr val="tx1"/>
                            </a:solidFill>
                            <a:latin typeface="Cambria Math" panose="02040503050406030204" pitchFamily="18" charset="0"/>
                          </a:rPr>
                          <m:t>𝑔</m:t>
                        </m:r>
                      </m:sub>
                    </m:sSub>
                  </m:oMath>
                </a14:m>
                <a:r>
                  <a:rPr lang="en-GB" sz="1600" b="0" dirty="0" smtClean="0">
                    <a:solidFill>
                      <a:schemeClr val="tx1"/>
                    </a:solidFill>
                  </a:rPr>
                  <a:t> - Vectors</a:t>
                </a:r>
              </a:p>
              <a:p>
                <a:pPr lvl="2">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𝐶</m:t>
                        </m:r>
                      </m:e>
                      <m:sub>
                        <m:r>
                          <a:rPr lang="en-GB" sz="1600" b="0" i="1">
                            <a:solidFill>
                              <a:schemeClr val="tx1"/>
                            </a:solidFill>
                            <a:latin typeface="Cambria Math" panose="02040503050406030204" pitchFamily="18" charset="0"/>
                          </a:rPr>
                          <m:t>𝑔</m:t>
                        </m:r>
                      </m:sub>
                    </m:sSub>
                  </m:oMath>
                </a14:m>
                <a:r>
                  <a:rPr lang="en-GB" sz="1600" b="0" dirty="0" smtClean="0">
                    <a:solidFill>
                      <a:schemeClr val="tx1"/>
                    </a:solidFill>
                  </a:rPr>
                  <a:t> - Constants</a:t>
                </a:r>
              </a:p>
              <a:p>
                <a:pPr lvl="2">
                  <a:lnSpc>
                    <a:spcPct val="150000"/>
                  </a:lnSpc>
                </a:pPr>
                <a14:m>
                  <m:oMath xmlns:m="http://schemas.openxmlformats.org/officeDocument/2006/math">
                    <m:r>
                      <a:rPr lang="en-GB" sz="1600" b="0" i="1">
                        <a:solidFill>
                          <a:schemeClr val="tx1"/>
                        </a:solidFill>
                        <a:latin typeface="Cambria Math" panose="02040503050406030204" pitchFamily="18" charset="0"/>
                      </a:rPr>
                      <m:t>𝑔</m:t>
                    </m:r>
                    <m:r>
                      <a:rPr lang="en-GB" sz="1600" b="0" i="1">
                        <a:solidFill>
                          <a:schemeClr val="tx1"/>
                        </a:solidFill>
                        <a:latin typeface="Cambria Math" panose="02040503050406030204" pitchFamily="18" charset="0"/>
                      </a:rPr>
                      <m:t>=1,2</m:t>
                    </m:r>
                  </m:oMath>
                </a14:m>
                <a:r>
                  <a:rPr lang="en-GB" sz="1600" b="0" dirty="0">
                    <a:solidFill>
                      <a:schemeClr val="tx1"/>
                    </a:solidFill>
                  </a:rPr>
                  <a:t> </a:t>
                </a:r>
                <a:r>
                  <a:rPr lang="en-GB" sz="1600" b="0" dirty="0" smtClean="0">
                    <a:solidFill>
                      <a:schemeClr val="tx1"/>
                    </a:solidFill>
                  </a:rPr>
                  <a:t>(1: Group 1 – Outbreak, 2: Group 2 – Control)</a:t>
                </a:r>
              </a:p>
              <a:p>
                <a:pPr lvl="1">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 </m:t>
                        </m:r>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𝐷</m:t>
                            </m:r>
                          </m:e>
                          <m:sub>
                            <m:r>
                              <a:rPr lang="en-GB" sz="1600" b="0" i="1">
                                <a:solidFill>
                                  <a:schemeClr val="tx1"/>
                                </a:solidFill>
                                <a:latin typeface="Cambria Math" panose="02040503050406030204" pitchFamily="18" charset="0"/>
                              </a:rPr>
                              <m:t>1</m:t>
                            </m:r>
                          </m:sub>
                          <m:sup>
                            <m:r>
                              <a:rPr lang="en-GB" sz="1600" b="0" i="1">
                                <a:solidFill>
                                  <a:schemeClr val="tx1"/>
                                </a:solidFill>
                                <a:latin typeface="Cambria Math" panose="02040503050406030204" pitchFamily="18" charset="0"/>
                              </a:rPr>
                              <m:t>2</m:t>
                            </m:r>
                          </m:sup>
                        </m:sSubSup>
                        <m:r>
                          <a:rPr lang="en-GB" sz="1600" b="0" i="1">
                            <a:solidFill>
                              <a:schemeClr val="tx1"/>
                            </a:solidFill>
                            <a:latin typeface="Cambria Math" panose="02040503050406030204" pitchFamily="18" charset="0"/>
                          </a:rPr>
                          <m:t>(</m:t>
                        </m:r>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)&gt;</m:t>
                    </m:r>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 </m:t>
                        </m:r>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𝐷</m:t>
                            </m:r>
                          </m:e>
                          <m:sub>
                            <m:r>
                              <a:rPr lang="en-GB" sz="1600" b="0" i="1">
                                <a:solidFill>
                                  <a:schemeClr val="tx1"/>
                                </a:solidFill>
                                <a:latin typeface="Cambria Math" panose="02040503050406030204" pitchFamily="18" charset="0"/>
                              </a:rPr>
                              <m:t>2</m:t>
                            </m:r>
                          </m:sub>
                          <m:sup>
                            <m:r>
                              <a:rPr lang="en-GB" sz="1600" b="0" i="1">
                                <a:solidFill>
                                  <a:schemeClr val="tx1"/>
                                </a:solidFill>
                                <a:latin typeface="Cambria Math" panose="02040503050406030204" pitchFamily="18" charset="0"/>
                              </a:rPr>
                              <m:t>2</m:t>
                            </m:r>
                          </m:sup>
                        </m:sSubSup>
                        <m:r>
                          <a:rPr lang="en-GB" sz="1600" b="0" i="1">
                            <a:solidFill>
                              <a:schemeClr val="tx1"/>
                            </a:solidFill>
                            <a:latin typeface="Cambria Math" panose="02040503050406030204" pitchFamily="18" charset="0"/>
                          </a:rPr>
                          <m:t>(</m:t>
                        </m:r>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m:t>
                    </m:r>
                  </m:oMath>
                </a14:m>
                <a:r>
                  <a:rPr lang="en-GB" sz="1600" b="0" dirty="0" smtClean="0">
                    <a:solidFill>
                      <a:schemeClr val="tx1"/>
                    </a:solidFill>
                  </a:rPr>
                  <a:t> – Outbreak site </a:t>
                </a:r>
              </a:p>
              <a:p>
                <a:pPr lvl="1">
                  <a:lnSpc>
                    <a:spcPct val="150000"/>
                  </a:lnSpc>
                </a:pPr>
                <a14:m>
                  <m:oMath xmlns:m="http://schemas.openxmlformats.org/officeDocument/2006/math">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 </m:t>
                        </m:r>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𝐷</m:t>
                            </m:r>
                          </m:e>
                          <m:sub>
                            <m:r>
                              <a:rPr lang="en-GB" sz="1600" b="0" i="1">
                                <a:solidFill>
                                  <a:schemeClr val="tx1"/>
                                </a:solidFill>
                                <a:latin typeface="Cambria Math" panose="02040503050406030204" pitchFamily="18" charset="0"/>
                              </a:rPr>
                              <m:t>1</m:t>
                            </m:r>
                          </m:sub>
                          <m:sup>
                            <m:r>
                              <a:rPr lang="en-GB" sz="1600" b="0" i="1">
                                <a:solidFill>
                                  <a:schemeClr val="tx1"/>
                                </a:solidFill>
                                <a:latin typeface="Cambria Math" panose="02040503050406030204" pitchFamily="18" charset="0"/>
                              </a:rPr>
                              <m:t>2</m:t>
                            </m:r>
                          </m:sup>
                        </m:sSubSup>
                        <m:r>
                          <a:rPr lang="en-GB" sz="1600" b="0" i="1">
                            <a:solidFill>
                              <a:schemeClr val="tx1"/>
                            </a:solidFill>
                            <a:latin typeface="Cambria Math" panose="02040503050406030204" pitchFamily="18" charset="0"/>
                          </a:rPr>
                          <m:t>(</m:t>
                        </m:r>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&lt;</m:t>
                    </m:r>
                    <m:sSub>
                      <m:sSubPr>
                        <m:ctrlPr>
                          <a:rPr lang="en-GB" sz="1600" b="0" i="1">
                            <a:solidFill>
                              <a:schemeClr val="tx1"/>
                            </a:solidFill>
                            <a:latin typeface="Cambria Math" charset="0"/>
                          </a:rPr>
                        </m:ctrlPr>
                      </m:sSubPr>
                      <m:e>
                        <m:r>
                          <a:rPr lang="en-GB" sz="1600" b="0" i="1">
                            <a:solidFill>
                              <a:schemeClr val="tx1"/>
                            </a:solidFill>
                            <a:latin typeface="Cambria Math" panose="02040503050406030204" pitchFamily="18" charset="0"/>
                          </a:rPr>
                          <m:t> </m:t>
                        </m:r>
                        <m:sSubSup>
                          <m:sSubSupPr>
                            <m:ctrlPr>
                              <a:rPr lang="en-GB" sz="1600" b="0" i="1">
                                <a:solidFill>
                                  <a:schemeClr val="tx1"/>
                                </a:solidFill>
                                <a:latin typeface="Cambria Math" charset="0"/>
                              </a:rPr>
                            </m:ctrlPr>
                          </m:sSubSupPr>
                          <m:e>
                            <m:r>
                              <a:rPr lang="en-GB" sz="1600" b="0" i="1">
                                <a:solidFill>
                                  <a:schemeClr val="tx1"/>
                                </a:solidFill>
                                <a:latin typeface="Cambria Math" panose="02040503050406030204" pitchFamily="18" charset="0"/>
                              </a:rPr>
                              <m:t>𝐷</m:t>
                            </m:r>
                          </m:e>
                          <m:sub>
                            <m:r>
                              <a:rPr lang="en-GB" sz="1600" b="0" i="1">
                                <a:solidFill>
                                  <a:schemeClr val="tx1"/>
                                </a:solidFill>
                                <a:latin typeface="Cambria Math" panose="02040503050406030204" pitchFamily="18" charset="0"/>
                              </a:rPr>
                              <m:t>2</m:t>
                            </m:r>
                          </m:sub>
                          <m:sup>
                            <m:r>
                              <a:rPr lang="en-GB" sz="1600" b="0" i="1">
                                <a:solidFill>
                                  <a:schemeClr val="tx1"/>
                                </a:solidFill>
                                <a:latin typeface="Cambria Math" panose="02040503050406030204" pitchFamily="18" charset="0"/>
                              </a:rPr>
                              <m:t>2</m:t>
                            </m:r>
                          </m:sup>
                        </m:sSubSup>
                        <m:r>
                          <a:rPr lang="en-GB" sz="1600" b="0" i="1">
                            <a:solidFill>
                              <a:schemeClr val="tx1"/>
                            </a:solidFill>
                            <a:latin typeface="Cambria Math" panose="02040503050406030204" pitchFamily="18" charset="0"/>
                          </a:rPr>
                          <m:t>(</m:t>
                        </m:r>
                        <m:r>
                          <a:rPr lang="en-GB" sz="1600" b="0" i="1">
                            <a:solidFill>
                              <a:schemeClr val="tx1"/>
                            </a:solidFill>
                            <a:latin typeface="Cambria Math" panose="02040503050406030204" pitchFamily="18" charset="0"/>
                          </a:rPr>
                          <m:t>𝑥</m:t>
                        </m:r>
                      </m:e>
                      <m:sub>
                        <m:r>
                          <a:rPr lang="en-GB" sz="1600" b="0" i="1">
                            <a:solidFill>
                              <a:schemeClr val="tx1"/>
                            </a:solidFill>
                            <a:latin typeface="Cambria Math" panose="02040503050406030204" pitchFamily="18" charset="0"/>
                          </a:rPr>
                          <m:t>𝑖</m:t>
                        </m:r>
                      </m:sub>
                    </m:sSub>
                    <m:r>
                      <a:rPr lang="en-GB" sz="1600" b="0" i="1">
                        <a:solidFill>
                          <a:schemeClr val="tx1"/>
                        </a:solidFill>
                        <a:latin typeface="Cambria Math" panose="02040503050406030204" pitchFamily="18" charset="0"/>
                      </a:rPr>
                      <m:t>)</m:t>
                    </m:r>
                  </m:oMath>
                </a14:m>
                <a:r>
                  <a:rPr lang="en-GB" sz="1600" b="0" dirty="0" smtClean="0">
                    <a:solidFill>
                      <a:schemeClr val="tx1"/>
                    </a:solidFill>
                  </a:rPr>
                  <a:t> – Control site</a:t>
                </a:r>
              </a:p>
              <a:p>
                <a:pPr lvl="1">
                  <a:lnSpc>
                    <a:spcPct val="150000"/>
                  </a:lnSpc>
                </a:pPr>
                <a:endParaRPr lang="en-GB" sz="1600" b="0" dirty="0" smtClean="0">
                  <a:solidFill>
                    <a:schemeClr val="tx1"/>
                  </a:solidFill>
                </a:endParaRPr>
              </a:p>
              <a:p>
                <a:pPr lvl="1">
                  <a:lnSpc>
                    <a:spcPct val="150000"/>
                  </a:lnSpc>
                </a:pPr>
                <a:endParaRPr lang="en-GB" sz="1600" b="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b="-6065"/>
                </a:stretch>
              </a:blipFill>
            </p:spPr>
            <p:txBody>
              <a:bodyPr/>
              <a:lstStyle/>
              <a:p>
                <a:r>
                  <a:rPr lang="en-ZA">
                    <a:noFill/>
                  </a:rPr>
                  <a:t> </a:t>
                </a:r>
              </a:p>
            </p:txBody>
          </p:sp>
        </mc:Fallback>
      </mc:AlternateContent>
      <p:sp>
        <p:nvSpPr>
          <p:cNvPr id="2" name="Title 1"/>
          <p:cNvSpPr>
            <a:spLocks noGrp="1"/>
          </p:cNvSpPr>
          <p:nvPr>
            <p:ph type="title"/>
          </p:nvPr>
        </p:nvSpPr>
        <p:spPr/>
        <p:txBody>
          <a:bodyPr/>
          <a:lstStyle/>
          <a:p>
            <a:r>
              <a:rPr lang="en-GB" dirty="0"/>
              <a:t>Prediction of </a:t>
            </a:r>
            <a:r>
              <a:rPr lang="en-GB" dirty="0" smtClean="0"/>
              <a:t>RVF outbreak site</a:t>
            </a:r>
            <a:endParaRPr lang="en-ZA" dirty="0"/>
          </a:p>
        </p:txBody>
      </p:sp>
    </p:spTree>
    <p:extLst>
      <p:ext uri="{BB962C8B-B14F-4D97-AF65-F5344CB8AC3E}">
        <p14:creationId xmlns:p14="http://schemas.microsoft.com/office/powerpoint/2010/main" val="392018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One Health</a:t>
            </a:r>
            <a:endParaRPr lang="en-ZA" dirty="0"/>
          </a:p>
        </p:txBody>
      </p:sp>
      <p:pic>
        <p:nvPicPr>
          <p:cNvPr id="4" name="Picture 3"/>
          <p:cNvPicPr/>
          <p:nvPr/>
        </p:nvPicPr>
        <p:blipFill>
          <a:blip r:embed="rId2" cstate="email">
            <a:extLst>
              <a:ext uri="{28A0092B-C50C-407E-A947-70E740481C1C}">
                <a14:useLocalDpi xmlns:a14="http://schemas.microsoft.com/office/drawing/2010/main"/>
              </a:ext>
            </a:extLst>
          </a:blip>
          <a:stretch>
            <a:fillRect/>
          </a:stretch>
        </p:blipFill>
        <p:spPr>
          <a:xfrm>
            <a:off x="1466850" y="1629092"/>
            <a:ext cx="6210300" cy="4500246"/>
          </a:xfrm>
          <a:prstGeom prst="rect">
            <a:avLst/>
          </a:prstGeom>
        </p:spPr>
      </p:pic>
    </p:spTree>
    <p:extLst>
      <p:ext uri="{BB962C8B-B14F-4D97-AF65-F5344CB8AC3E}">
        <p14:creationId xmlns:p14="http://schemas.microsoft.com/office/powerpoint/2010/main" val="2786185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457200" y="1409700"/>
            <a:ext cx="8229600" cy="5400188"/>
            <a:chOff x="439204" y="966799"/>
            <a:chExt cx="8704796" cy="5843089"/>
          </a:xfrm>
        </p:grpSpPr>
        <p:pic>
          <p:nvPicPr>
            <p:cNvPr id="3" name="Picture 2" descr="Screen Shot 2014-01-21 at 1.20.16 P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39204" y="988091"/>
              <a:ext cx="2529588" cy="1282700"/>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9204" y="2482678"/>
              <a:ext cx="2529589" cy="1358900"/>
            </a:xfrm>
            <a:prstGeom prst="rect">
              <a:avLst/>
            </a:prstGeom>
          </p:spPr>
        </p:pic>
        <p:pic>
          <p:nvPicPr>
            <p:cNvPr id="6" name="Picture 5" descr="Screen Shot 2014-01-21 at 1.24.22 PM.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39204" y="4092562"/>
              <a:ext cx="2529589" cy="1428084"/>
            </a:xfrm>
            <a:prstGeom prst="rect">
              <a:avLst/>
            </a:prstGeom>
          </p:spPr>
        </p:pic>
        <p:pic>
          <p:nvPicPr>
            <p:cNvPr id="7" name="Picture 6" descr="EHA_logo stacked.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07100" y="979500"/>
              <a:ext cx="3136900" cy="2033453"/>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01942" y="3568904"/>
              <a:ext cx="1438982" cy="1900943"/>
            </a:xfrm>
            <a:prstGeom prst="rect">
              <a:avLst/>
            </a:prstGeom>
          </p:spPr>
        </p:pic>
        <p:sp>
          <p:nvSpPr>
            <p:cNvPr id="9" name="Content Placeholder 2"/>
            <p:cNvSpPr txBox="1">
              <a:spLocks/>
            </p:cNvSpPr>
            <p:nvPr/>
          </p:nvSpPr>
          <p:spPr>
            <a:xfrm>
              <a:off x="2228850" y="5725721"/>
              <a:ext cx="6392984" cy="1084167"/>
            </a:xfrm>
            <a:prstGeom prst="rect">
              <a:avLst/>
            </a:prstGeom>
          </p:spPr>
          <p:txBody>
            <a:bodyPr>
              <a:normAutofit fontScale="77500" lnSpcReduction="2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lgn="just">
                <a:lnSpc>
                  <a:spcPct val="150000"/>
                </a:lnSpc>
                <a:buFont typeface="Wingdings 3" panose="05040102010807070707" pitchFamily="18" charset="2"/>
                <a:buNone/>
              </a:pPr>
              <a:r>
                <a:rPr lang="en-US" sz="1400" dirty="0" smtClean="0">
                  <a:solidFill>
                    <a:schemeClr val="tx1"/>
                  </a:solidFill>
                  <a:latin typeface="Arial" panose="020B0604020202020204" pitchFamily="34" charset="0"/>
                  <a:cs typeface="Arial" panose="020B0604020202020204" pitchFamily="34" charset="0"/>
                </a:rPr>
                <a:t>This project is sponsored by the U.S. Department of Defense, Defense Threat Reduction Agency.  The content of the information does not necessarily reflect the position or the policy of the federal government, and no official endorsement should be inferred.</a:t>
              </a:r>
              <a:endParaRPr lang="en-US" sz="1400" dirty="0">
                <a:solidFill>
                  <a:schemeClr val="tx1"/>
                </a:solidFill>
                <a:latin typeface="Arial" panose="020B0604020202020204" pitchFamily="34" charset="0"/>
                <a:cs typeface="Arial" panose="020B0604020202020204" pitchFamily="34" charset="0"/>
              </a:endParaRPr>
            </a:p>
          </p:txBody>
        </p:sp>
        <p:grpSp>
          <p:nvGrpSpPr>
            <p:cNvPr id="17" name="Group 16"/>
            <p:cNvGrpSpPr/>
            <p:nvPr/>
          </p:nvGrpSpPr>
          <p:grpSpPr>
            <a:xfrm>
              <a:off x="536136" y="5848645"/>
              <a:ext cx="1484674" cy="838316"/>
              <a:chOff x="536136" y="5848645"/>
              <a:chExt cx="1484674" cy="838316"/>
            </a:xfrm>
          </p:grpSpPr>
          <p:pic>
            <p:nvPicPr>
              <p:cNvPr id="11" name="Picture 3" descr="DTRA"/>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36136" y="5848645"/>
                <a:ext cx="729136" cy="83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SCC-WMD_Shield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297291" y="5848645"/>
                <a:ext cx="723519" cy="823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p:cNvPicPr>
            <p:nvPr/>
          </p:nvPicPr>
          <p:blipFill>
            <a:blip r:embed="rId10"/>
            <a:stretch>
              <a:fillRect/>
            </a:stretch>
          </p:blipFill>
          <p:spPr>
            <a:xfrm>
              <a:off x="2984500" y="3624616"/>
              <a:ext cx="2425700" cy="1896030"/>
            </a:xfrm>
            <a:prstGeom prst="rect">
              <a:avLst/>
            </a:prstGeom>
          </p:spPr>
        </p:pic>
        <p:pic>
          <p:nvPicPr>
            <p:cNvPr id="14" name="Picture 13"/>
            <p:cNvPicPr>
              <a:picLocks noChangeAspect="1"/>
            </p:cNvPicPr>
            <p:nvPr/>
          </p:nvPicPr>
          <p:blipFill>
            <a:blip r:embed="rId11"/>
            <a:stretch>
              <a:fillRect/>
            </a:stretch>
          </p:blipFill>
          <p:spPr>
            <a:xfrm>
              <a:off x="5271787" y="3624616"/>
              <a:ext cx="2168568" cy="1896030"/>
            </a:xfrm>
            <a:prstGeom prst="rect">
              <a:avLst/>
            </a:prstGeom>
          </p:spPr>
        </p:pic>
        <p:pic>
          <p:nvPicPr>
            <p:cNvPr id="15" name="Picture 14"/>
            <p:cNvPicPr>
              <a:picLocks noChangeAspect="1"/>
            </p:cNvPicPr>
            <p:nvPr/>
          </p:nvPicPr>
          <p:blipFill>
            <a:blip r:embed="rId12"/>
            <a:stretch>
              <a:fillRect/>
            </a:stretch>
          </p:blipFill>
          <p:spPr>
            <a:xfrm>
              <a:off x="2968293" y="1000790"/>
              <a:ext cx="1311607" cy="2032000"/>
            </a:xfrm>
            <a:prstGeom prst="rect">
              <a:avLst/>
            </a:prstGeom>
          </p:spPr>
        </p:pic>
        <p:pic>
          <p:nvPicPr>
            <p:cNvPr id="5" name="Picture 4"/>
            <p:cNvPicPr>
              <a:picLocks noChangeAspect="1"/>
            </p:cNvPicPr>
            <p:nvPr/>
          </p:nvPicPr>
          <p:blipFill rotWithShape="1">
            <a:blip r:embed="rId13" cstate="email">
              <a:extLst>
                <a:ext uri="{28A0092B-C50C-407E-A947-70E740481C1C}">
                  <a14:useLocalDpi xmlns:a14="http://schemas.microsoft.com/office/drawing/2010/main"/>
                </a:ext>
              </a:extLst>
            </a:blip>
            <a:srcRect l="18786" r="18897"/>
            <a:stretch/>
          </p:blipFill>
          <p:spPr>
            <a:xfrm>
              <a:off x="4216401" y="966799"/>
              <a:ext cx="1910906" cy="2040591"/>
            </a:xfrm>
            <a:prstGeom prst="rect">
              <a:avLst/>
            </a:prstGeom>
          </p:spPr>
        </p:pic>
      </p:grpSp>
      <p:sp>
        <p:nvSpPr>
          <p:cNvPr id="2" name="Title 1"/>
          <p:cNvSpPr>
            <a:spLocks noGrp="1"/>
          </p:cNvSpPr>
          <p:nvPr>
            <p:ph type="title"/>
          </p:nvPr>
        </p:nvSpPr>
        <p:spPr>
          <a:ln>
            <a:noFill/>
          </a:ln>
        </p:spPr>
        <p:txBody>
          <a:bodyPr>
            <a:normAutofit fontScale="90000"/>
          </a:bodyPr>
          <a:lstStyle/>
          <a:p>
            <a:pPr algn="ctr"/>
            <a:r>
              <a:rPr lang="en-ZA" sz="4900" cap="none" dirty="0" smtClean="0">
                <a:ln w="28575">
                  <a:noFill/>
                </a:ln>
                <a:solidFill>
                  <a:schemeClr val="tx1"/>
                </a:solidFill>
                <a:latin typeface="Arial" panose="020B0604020202020204" pitchFamily="34" charset="0"/>
                <a:cs typeface="Arial" panose="020B0604020202020204" pitchFamily="34" charset="0"/>
              </a:rPr>
              <a:t>RVF partners</a:t>
            </a:r>
            <a:endParaRPr lang="en-GB" cap="none" dirty="0">
              <a:ln w="28575">
                <a:noFill/>
              </a:ln>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6113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p:txBody>
          <a:bodyPr>
            <a:normAutofit/>
          </a:bodyPr>
          <a:lstStyle/>
          <a:p>
            <a:pPr lvl="1"/>
            <a:r>
              <a:rPr lang="en-US" dirty="0"/>
              <a:t>Since 2009</a:t>
            </a:r>
          </a:p>
          <a:p>
            <a:pPr lvl="1"/>
            <a:r>
              <a:rPr lang="en-US" dirty="0"/>
              <a:t>Initiated </a:t>
            </a:r>
            <a:r>
              <a:rPr lang="en-US" dirty="0" smtClean="0"/>
              <a:t>at UFS by </a:t>
            </a:r>
            <a:r>
              <a:rPr lang="en-US" dirty="0"/>
              <a:t>Marian </a:t>
            </a:r>
            <a:r>
              <a:rPr lang="en-US" dirty="0" err="1"/>
              <a:t>Tredoux</a:t>
            </a:r>
            <a:endParaRPr lang="en-US" dirty="0"/>
          </a:p>
          <a:p>
            <a:pPr lvl="1"/>
            <a:r>
              <a:rPr lang="en-US" dirty="0"/>
              <a:t>Initially collaboration between Germany </a:t>
            </a:r>
            <a:r>
              <a:rPr lang="en-US" dirty="0" smtClean="0"/>
              <a:t>&amp; SA</a:t>
            </a:r>
            <a:endParaRPr lang="en-US" dirty="0"/>
          </a:p>
          <a:p>
            <a:pPr lvl="1"/>
            <a:r>
              <a:rPr lang="en-US" dirty="0" smtClean="0"/>
              <a:t>Funded in </a:t>
            </a:r>
            <a:r>
              <a:rPr lang="en-US" dirty="0"/>
              <a:t>SA </a:t>
            </a:r>
            <a:r>
              <a:rPr lang="en-US" dirty="0" smtClean="0"/>
              <a:t>by DST</a:t>
            </a:r>
            <a:endParaRPr lang="en-US" dirty="0"/>
          </a:p>
          <a:p>
            <a:pPr lvl="1"/>
            <a:r>
              <a:rPr lang="en-US" dirty="0"/>
              <a:t>Administrated by Prof. Maarten de Witt (NMU)</a:t>
            </a:r>
          </a:p>
          <a:p>
            <a:pPr lvl="1"/>
            <a:r>
              <a:rPr lang="en-US" dirty="0"/>
              <a:t>Disbursed to various university collaborators</a:t>
            </a:r>
          </a:p>
        </p:txBody>
      </p:sp>
      <p:sp>
        <p:nvSpPr>
          <p:cNvPr id="14338" name="Rectangle 2"/>
          <p:cNvSpPr>
            <a:spLocks noGrp="1" noChangeArrowheads="1"/>
          </p:cNvSpPr>
          <p:nvPr>
            <p:ph type="title"/>
          </p:nvPr>
        </p:nvSpPr>
        <p:spPr/>
        <p:txBody>
          <a:bodyPr/>
          <a:lstStyle/>
          <a:p>
            <a:pPr eaLnBrk="1" hangingPunct="1"/>
            <a:r>
              <a:rPr lang="en-US" b="1" dirty="0" err="1" smtClean="0"/>
              <a:t>Iphakade</a:t>
            </a:r>
            <a:r>
              <a:rPr lang="en-US" b="1" dirty="0" smtClean="0"/>
              <a:t> at the UFS</a:t>
            </a:r>
            <a:endParaRPr lang="en-US" dirty="0" smtClean="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bwMode="auto">
          <a:xfrm>
            <a:off x="0" y="4194227"/>
            <a:ext cx="4065814" cy="2663773"/>
          </a:xfrm>
          <a:prstGeom prst="rect">
            <a:avLst/>
          </a:prstGeom>
          <a:noFill/>
          <a:ln>
            <a:noFill/>
          </a:ln>
        </p:spPr>
      </p:pic>
    </p:spTree>
    <p:extLst>
      <p:ext uri="{BB962C8B-B14F-4D97-AF65-F5344CB8AC3E}">
        <p14:creationId xmlns:p14="http://schemas.microsoft.com/office/powerpoint/2010/main" val="2594936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r>
              <a:rPr lang="en-ZA" sz="2400" dirty="0" smtClean="0"/>
              <a:t>Humans </a:t>
            </a:r>
            <a:r>
              <a:rPr lang="en-ZA" sz="2400" dirty="0"/>
              <a:t>classify their </a:t>
            </a:r>
            <a:r>
              <a:rPr lang="en-ZA" sz="2400" dirty="0" smtClean="0"/>
              <a:t>environment to:</a:t>
            </a:r>
            <a:endParaRPr lang="en-ZA" sz="2400" dirty="0"/>
          </a:p>
          <a:p>
            <a:r>
              <a:rPr lang="en-ZA" sz="2400" dirty="0"/>
              <a:t>	</a:t>
            </a:r>
            <a:r>
              <a:rPr lang="en-ZA" sz="2400" dirty="0" smtClean="0"/>
              <a:t>create </a:t>
            </a:r>
            <a:r>
              <a:rPr lang="en-ZA" sz="2400" dirty="0"/>
              <a:t>order</a:t>
            </a:r>
          </a:p>
          <a:p>
            <a:r>
              <a:rPr lang="en-ZA" sz="2400" dirty="0"/>
              <a:t>	</a:t>
            </a:r>
            <a:r>
              <a:rPr lang="en-ZA" sz="2400" dirty="0" smtClean="0"/>
              <a:t>make </a:t>
            </a:r>
            <a:r>
              <a:rPr lang="en-ZA" sz="2400" dirty="0"/>
              <a:t>it more understandable</a:t>
            </a:r>
          </a:p>
          <a:p>
            <a:r>
              <a:rPr lang="en-ZA" sz="2400" dirty="0"/>
              <a:t>	</a:t>
            </a:r>
            <a:r>
              <a:rPr lang="en-ZA" sz="2400" dirty="0" smtClean="0"/>
              <a:t>aid </a:t>
            </a:r>
            <a:r>
              <a:rPr lang="en-ZA" sz="2400" dirty="0"/>
              <a:t>recollection</a:t>
            </a:r>
          </a:p>
          <a:p>
            <a:r>
              <a:rPr lang="en-ZA" sz="2400" dirty="0"/>
              <a:t>	</a:t>
            </a:r>
            <a:r>
              <a:rPr lang="en-ZA" sz="2400" dirty="0" smtClean="0"/>
              <a:t>communicate</a:t>
            </a:r>
            <a:endParaRPr lang="en-ZA" sz="2400" dirty="0"/>
          </a:p>
        </p:txBody>
      </p:sp>
      <p:sp>
        <p:nvSpPr>
          <p:cNvPr id="6" name="Title 5"/>
          <p:cNvSpPr>
            <a:spLocks noGrp="1"/>
          </p:cNvSpPr>
          <p:nvPr>
            <p:ph type="title"/>
          </p:nvPr>
        </p:nvSpPr>
        <p:spPr/>
        <p:txBody>
          <a:bodyPr/>
          <a:lstStyle/>
          <a:p>
            <a:r>
              <a:rPr lang="en-ZA" dirty="0"/>
              <a:t>Introduction</a:t>
            </a:r>
          </a:p>
        </p:txBody>
      </p:sp>
    </p:spTree>
    <p:extLst>
      <p:ext uri="{BB962C8B-B14F-4D97-AF65-F5344CB8AC3E}">
        <p14:creationId xmlns:p14="http://schemas.microsoft.com/office/powerpoint/2010/main" val="41377100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fontAlgn="b"/>
            <a:r>
              <a:rPr lang="en-US" b="0" dirty="0" smtClean="0"/>
              <a:t>ca. </a:t>
            </a:r>
            <a:r>
              <a:rPr lang="en-US" dirty="0"/>
              <a:t>R14 100 000 over 10 years</a:t>
            </a:r>
          </a:p>
          <a:p>
            <a:pPr lvl="1" fontAlgn="b"/>
            <a:r>
              <a:rPr lang="en-US" dirty="0"/>
              <a:t>6 </a:t>
            </a:r>
            <a:r>
              <a:rPr lang="en-US" dirty="0" smtClean="0"/>
              <a:t>Departments</a:t>
            </a:r>
          </a:p>
          <a:p>
            <a:pPr lvl="1" fontAlgn="b"/>
            <a:r>
              <a:rPr lang="en-US" dirty="0" smtClean="0"/>
              <a:t>17 </a:t>
            </a:r>
            <a:r>
              <a:rPr lang="en-US" dirty="0"/>
              <a:t>Lecturers</a:t>
            </a:r>
          </a:p>
          <a:p>
            <a:pPr lvl="1" fontAlgn="b"/>
            <a:r>
              <a:rPr lang="en-US" dirty="0"/>
              <a:t>180 students</a:t>
            </a:r>
          </a:p>
          <a:p>
            <a:pPr lvl="1" fontAlgn="b"/>
            <a:r>
              <a:rPr lang="en-US" dirty="0" smtClean="0"/>
              <a:t>Focus </a:t>
            </a:r>
            <a:r>
              <a:rPr lang="en-US" dirty="0"/>
              <a:t>on </a:t>
            </a:r>
            <a:r>
              <a:rPr lang="en-US" dirty="0" err="1" smtClean="0"/>
              <a:t>Hons</a:t>
            </a:r>
            <a:r>
              <a:rPr lang="en-US" dirty="0" smtClean="0"/>
              <a:t>., M.Sc. </a:t>
            </a:r>
            <a:r>
              <a:rPr lang="en-US" dirty="0"/>
              <a:t>&amp; </a:t>
            </a:r>
            <a:r>
              <a:rPr lang="en-US" dirty="0" smtClean="0"/>
              <a:t>Ph.D. </a:t>
            </a:r>
            <a:r>
              <a:rPr lang="en-US" dirty="0"/>
              <a:t>students</a:t>
            </a:r>
          </a:p>
          <a:p>
            <a:pPr lvl="1" fontAlgn="b"/>
            <a:r>
              <a:rPr lang="en-US" dirty="0"/>
              <a:t>Approximately:</a:t>
            </a:r>
          </a:p>
          <a:p>
            <a:pPr lvl="2" fontAlgn="b"/>
            <a:r>
              <a:rPr lang="en-US" dirty="0" smtClean="0"/>
              <a:t>50</a:t>
            </a:r>
            <a:r>
              <a:rPr lang="en-US" dirty="0"/>
              <a:t>% black; 50% white</a:t>
            </a:r>
          </a:p>
          <a:p>
            <a:pPr lvl="2" fontAlgn="b"/>
            <a:r>
              <a:rPr lang="en-US" dirty="0" smtClean="0"/>
              <a:t>40</a:t>
            </a:r>
            <a:r>
              <a:rPr lang="en-US" dirty="0"/>
              <a:t>% female; 60% </a:t>
            </a:r>
            <a:r>
              <a:rPr lang="en-US" dirty="0" smtClean="0"/>
              <a:t>male</a:t>
            </a:r>
            <a:endParaRPr lang="en-US" b="0" dirty="0" smtClean="0"/>
          </a:p>
        </p:txBody>
      </p:sp>
      <p:sp>
        <p:nvSpPr>
          <p:cNvPr id="32770" name="Rectangle 2"/>
          <p:cNvSpPr>
            <a:spLocks noGrp="1" noChangeArrowheads="1"/>
          </p:cNvSpPr>
          <p:nvPr>
            <p:ph type="title"/>
          </p:nvPr>
        </p:nvSpPr>
        <p:spPr/>
        <p:txBody>
          <a:bodyPr/>
          <a:lstStyle/>
          <a:p>
            <a:r>
              <a:rPr lang="en-US" dirty="0" err="1" smtClean="0"/>
              <a:t>Iphakade</a:t>
            </a:r>
            <a:r>
              <a:rPr lang="en-US" dirty="0"/>
              <a:t> totals at </a:t>
            </a:r>
            <a:r>
              <a:rPr lang="en-US" dirty="0" smtClean="0"/>
              <a:t>UFS</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bwMode="auto">
          <a:xfrm>
            <a:off x="5078186" y="4194227"/>
            <a:ext cx="4065814" cy="2663773"/>
          </a:xfrm>
          <a:prstGeom prst="rect">
            <a:avLst/>
          </a:prstGeom>
          <a:noFill/>
          <a:ln>
            <a:noFill/>
          </a:ln>
        </p:spPr>
      </p:pic>
    </p:spTree>
    <p:extLst>
      <p:ext uri="{BB962C8B-B14F-4D97-AF65-F5344CB8AC3E}">
        <p14:creationId xmlns:p14="http://schemas.microsoft.com/office/powerpoint/2010/main" val="3657861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Future</a:t>
            </a:r>
            <a:endParaRPr lang="en-ZA" dirty="0"/>
          </a:p>
        </p:txBody>
      </p:sp>
      <p:sp>
        <p:nvSpPr>
          <p:cNvPr id="3" name="Content Placeholder 2"/>
          <p:cNvSpPr>
            <a:spLocks noGrp="1"/>
          </p:cNvSpPr>
          <p:nvPr>
            <p:ph idx="1"/>
          </p:nvPr>
        </p:nvSpPr>
        <p:spPr/>
        <p:txBody>
          <a:bodyPr/>
          <a:lstStyle/>
          <a:p>
            <a:pPr>
              <a:buFont typeface="Arial" pitchFamily="34" charset="0"/>
              <a:buChar char="•"/>
            </a:pPr>
            <a:r>
              <a:rPr lang="en-ZA" dirty="0" smtClean="0"/>
              <a:t>To propose ancillary criteria to relate SAT to WRB</a:t>
            </a:r>
          </a:p>
          <a:p>
            <a:pPr>
              <a:buFont typeface="Arial" pitchFamily="34" charset="0"/>
              <a:buChar char="•"/>
            </a:pPr>
            <a:r>
              <a:rPr lang="en-ZA" dirty="0" smtClean="0"/>
              <a:t>To modify SAT diagnostics to better relate to WRB</a:t>
            </a:r>
          </a:p>
          <a:p>
            <a:pPr>
              <a:buFont typeface="Arial" pitchFamily="34" charset="0"/>
              <a:buChar char="•"/>
            </a:pPr>
            <a:r>
              <a:rPr lang="en-ZA" dirty="0" smtClean="0"/>
              <a:t>To propose morphological diagnostics for the WRB</a:t>
            </a:r>
            <a:endParaRPr lang="en-ZA" dirty="0"/>
          </a:p>
        </p:txBody>
      </p:sp>
    </p:spTree>
    <p:extLst>
      <p:ext uri="{BB962C8B-B14F-4D97-AF65-F5344CB8AC3E}">
        <p14:creationId xmlns:p14="http://schemas.microsoft.com/office/powerpoint/2010/main" val="3842122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sz="1000"/>
          </a:p>
        </p:txBody>
      </p:sp>
      <p:sp>
        <p:nvSpPr>
          <p:cNvPr id="3" name="Title 2"/>
          <p:cNvSpPr>
            <a:spLocks noGrp="1"/>
          </p:cNvSpPr>
          <p:nvPr>
            <p:ph type="title"/>
          </p:nvPr>
        </p:nvSpPr>
        <p:spPr/>
        <p:txBody>
          <a:bodyPr/>
          <a:lstStyle/>
          <a:p>
            <a:r>
              <a:rPr lang="en-ZA" dirty="0" smtClean="0"/>
              <a:t>The world</a:t>
            </a:r>
            <a:endParaRPr lang="en-ZA" dirty="0"/>
          </a:p>
        </p:txBody>
      </p:sp>
      <p:grpSp>
        <p:nvGrpSpPr>
          <p:cNvPr id="35" name="Group 34"/>
          <p:cNvGrpSpPr/>
          <p:nvPr/>
        </p:nvGrpSpPr>
        <p:grpSpPr>
          <a:xfrm>
            <a:off x="457200" y="1600201"/>
            <a:ext cx="8248650" cy="4531178"/>
            <a:chOff x="457200" y="1600201"/>
            <a:chExt cx="8248650" cy="4531178"/>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629025" y="1600201"/>
              <a:ext cx="5076825" cy="4531178"/>
            </a:xfrm>
            <a:prstGeom prst="rect">
              <a:avLst/>
            </a:prstGeom>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7200" y="1600201"/>
              <a:ext cx="3171825" cy="4531178"/>
            </a:xfrm>
            <a:prstGeom prst="rect">
              <a:avLst/>
            </a:prstGeom>
          </p:spPr>
        </p:pic>
      </p:grpSp>
      <p:sp>
        <p:nvSpPr>
          <p:cNvPr id="9" name="Rounded Rectangular Callout 8"/>
          <p:cNvSpPr/>
          <p:nvPr/>
        </p:nvSpPr>
        <p:spPr>
          <a:xfrm>
            <a:off x="3676650" y="2743201"/>
            <a:ext cx="914400" cy="302256"/>
          </a:xfrm>
          <a:prstGeom prst="wedgeRoundRectCallout">
            <a:avLst>
              <a:gd name="adj1" fmla="val 33876"/>
              <a:gd name="adj2" fmla="val 8785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a:solidFill>
                  <a:schemeClr val="tx1"/>
                </a:solidFill>
                <a:latin typeface="Arial" panose="020B0604020202020204" pitchFamily="34" charset="0"/>
                <a:ea typeface="Calibri" panose="020F0502020204030204" pitchFamily="34" charset="0"/>
                <a:cs typeface="Arial" panose="020B0604020202020204" pitchFamily="34" charset="0"/>
              </a:rPr>
              <a:t>Wageningen</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1995</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0" name="Rounded Rectangular Callout 9"/>
          <p:cNvSpPr/>
          <p:nvPr/>
        </p:nvSpPr>
        <p:spPr>
          <a:xfrm>
            <a:off x="7316555" y="2414894"/>
            <a:ext cx="914400" cy="302256"/>
          </a:xfrm>
          <a:prstGeom prst="wedgeRoundRectCallout">
            <a:avLst>
              <a:gd name="adj1" fmla="val -53884"/>
              <a:gd name="adj2" fmla="val 87067"/>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Yakutsk</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2013</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1" name="Rounded Rectangular Callout 10"/>
          <p:cNvSpPr/>
          <p:nvPr/>
        </p:nvSpPr>
        <p:spPr>
          <a:xfrm>
            <a:off x="3755931" y="3046341"/>
            <a:ext cx="914400" cy="302256"/>
          </a:xfrm>
          <a:prstGeom prst="wedgeRoundRectCallout">
            <a:avLst>
              <a:gd name="adj1" fmla="val 42470"/>
              <a:gd name="adj2" fmla="val 84704"/>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Rome</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2013</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2" name="Rounded Rectangular Callout 11"/>
          <p:cNvSpPr/>
          <p:nvPr/>
        </p:nvSpPr>
        <p:spPr>
          <a:xfrm>
            <a:off x="3253202" y="5056376"/>
            <a:ext cx="759204" cy="302256"/>
          </a:xfrm>
          <a:prstGeom prst="wedgeRoundRectCallout">
            <a:avLst>
              <a:gd name="adj1" fmla="val -54405"/>
              <a:gd name="adj2" fmla="val -28743"/>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a:solidFill>
                  <a:schemeClr val="tx1"/>
                </a:solidFill>
                <a:latin typeface="Arial" panose="020B0604020202020204" pitchFamily="34" charset="0"/>
                <a:ea typeface="Calibri" panose="020F0502020204030204" pitchFamily="34" charset="0"/>
                <a:cs typeface="Arial" panose="020B0604020202020204" pitchFamily="34" charset="0"/>
              </a:rPr>
              <a:t>Florianapolis</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 2013</a:t>
            </a:r>
          </a:p>
        </p:txBody>
      </p:sp>
      <p:sp>
        <p:nvSpPr>
          <p:cNvPr id="13" name="Rounded Rectangular Callout 12"/>
          <p:cNvSpPr/>
          <p:nvPr/>
        </p:nvSpPr>
        <p:spPr>
          <a:xfrm>
            <a:off x="1435893" y="3266815"/>
            <a:ext cx="690715" cy="302256"/>
          </a:xfrm>
          <a:prstGeom prst="wedgeRoundRectCallout">
            <a:avLst>
              <a:gd name="adj1" fmla="val 42470"/>
              <a:gd name="adj2" fmla="val 84704"/>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Texas A&amp;M 2012</a:t>
            </a:r>
          </a:p>
        </p:txBody>
      </p:sp>
      <p:sp>
        <p:nvSpPr>
          <p:cNvPr id="14" name="Rounded Rectangular Callout 13"/>
          <p:cNvSpPr/>
          <p:nvPr/>
        </p:nvSpPr>
        <p:spPr>
          <a:xfrm>
            <a:off x="1569244" y="2861521"/>
            <a:ext cx="442672" cy="302256"/>
          </a:xfrm>
          <a:prstGeom prst="wedgeRoundRectCallout">
            <a:avLst>
              <a:gd name="adj1" fmla="val 70980"/>
              <a:gd name="adj2" fmla="val 154033"/>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Lincoln</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2012</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5" name="Rounded Rectangular Callout 14"/>
          <p:cNvSpPr/>
          <p:nvPr/>
        </p:nvSpPr>
        <p:spPr>
          <a:xfrm>
            <a:off x="4333897" y="2614898"/>
            <a:ext cx="914400" cy="302256"/>
          </a:xfrm>
          <a:prstGeom prst="wedgeRoundRectCallout">
            <a:avLst>
              <a:gd name="adj1" fmla="val -18467"/>
              <a:gd name="adj2" fmla="val 120944"/>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Potsdam</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2012</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6" name="Rounded Rectangular Callout 15"/>
          <p:cNvSpPr/>
          <p:nvPr/>
        </p:nvSpPr>
        <p:spPr>
          <a:xfrm>
            <a:off x="5077633" y="2805594"/>
            <a:ext cx="914400" cy="302256"/>
          </a:xfrm>
          <a:prstGeom prst="wedgeRoundRectCallout">
            <a:avLst>
              <a:gd name="adj1" fmla="val -80447"/>
              <a:gd name="adj2" fmla="val 6264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Wroclaw</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2011</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Rounded Rectangular Callout 16"/>
          <p:cNvSpPr/>
          <p:nvPr/>
        </p:nvSpPr>
        <p:spPr>
          <a:xfrm>
            <a:off x="7672606" y="4759355"/>
            <a:ext cx="914400" cy="302256"/>
          </a:xfrm>
          <a:prstGeom prst="wedgeRoundRectCallout">
            <a:avLst>
              <a:gd name="adj1" fmla="val -37887"/>
              <a:gd name="adj2" fmla="val 11981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Brisbane</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2010</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8" name="Rounded Rectangular Callout 17"/>
          <p:cNvSpPr/>
          <p:nvPr/>
        </p:nvSpPr>
        <p:spPr>
          <a:xfrm>
            <a:off x="4008976" y="2408537"/>
            <a:ext cx="914400" cy="302256"/>
          </a:xfrm>
          <a:prstGeom prst="wedgeRoundRectCallout">
            <a:avLst>
              <a:gd name="adj1" fmla="val 12782"/>
              <a:gd name="adj2" fmla="val 124883"/>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Trondheim 2010</a:t>
            </a:r>
          </a:p>
        </p:txBody>
      </p:sp>
      <p:sp>
        <p:nvSpPr>
          <p:cNvPr id="19" name="Rounded Rectangular Callout 18"/>
          <p:cNvSpPr/>
          <p:nvPr/>
        </p:nvSpPr>
        <p:spPr>
          <a:xfrm>
            <a:off x="4755793" y="2355822"/>
            <a:ext cx="914400" cy="302256"/>
          </a:xfrm>
          <a:prstGeom prst="wedgeRoundRectCallout">
            <a:avLst>
              <a:gd name="adj1" fmla="val -49197"/>
              <a:gd name="adj2" fmla="val 258813"/>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a:solidFill>
                  <a:schemeClr val="tx1"/>
                </a:solidFill>
                <a:latin typeface="Arial" panose="020B0604020202020204" pitchFamily="34" charset="0"/>
                <a:ea typeface="Calibri" panose="020F0502020204030204" pitchFamily="34" charset="0"/>
                <a:cs typeface="Arial" panose="020B0604020202020204" pitchFamily="34" charset="0"/>
              </a:rPr>
              <a:t>Gödöllő</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 2010</a:t>
            </a:r>
          </a:p>
        </p:txBody>
      </p:sp>
      <p:sp>
        <p:nvSpPr>
          <p:cNvPr id="20" name="Rounded Rectangular Callout 19"/>
          <p:cNvSpPr/>
          <p:nvPr/>
        </p:nvSpPr>
        <p:spPr>
          <a:xfrm>
            <a:off x="2121694" y="4824545"/>
            <a:ext cx="542444" cy="302256"/>
          </a:xfrm>
          <a:prstGeom prst="wedgeRoundRectCallout">
            <a:avLst>
              <a:gd name="adj1" fmla="val 54799"/>
              <a:gd name="adj2" fmla="val 98097"/>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Santiago 2008</a:t>
            </a:r>
          </a:p>
        </p:txBody>
      </p:sp>
      <p:sp>
        <p:nvSpPr>
          <p:cNvPr id="21" name="Rounded Rectangular Callout 20"/>
          <p:cNvSpPr/>
          <p:nvPr/>
        </p:nvSpPr>
        <p:spPr>
          <a:xfrm>
            <a:off x="2066924" y="2866502"/>
            <a:ext cx="790531" cy="302256"/>
          </a:xfrm>
          <a:prstGeom prst="wedgeRoundRectCallout">
            <a:avLst>
              <a:gd name="adj1" fmla="val 10842"/>
              <a:gd name="adj2" fmla="val 150881"/>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State College 2006</a:t>
            </a:r>
          </a:p>
        </p:txBody>
      </p:sp>
      <p:sp>
        <p:nvSpPr>
          <p:cNvPr id="22" name="Rounded Rectangular Callout 21"/>
          <p:cNvSpPr/>
          <p:nvPr/>
        </p:nvSpPr>
        <p:spPr>
          <a:xfrm>
            <a:off x="2647949" y="2870346"/>
            <a:ext cx="732354" cy="302256"/>
          </a:xfrm>
          <a:prstGeom prst="wedgeRoundRectCallout">
            <a:avLst>
              <a:gd name="adj1" fmla="val -51372"/>
              <a:gd name="adj2" fmla="val 142497"/>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Philadelphia </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2006</a:t>
            </a:r>
          </a:p>
        </p:txBody>
      </p:sp>
      <p:sp>
        <p:nvSpPr>
          <p:cNvPr id="23" name="Rounded Rectangular Callout 22"/>
          <p:cNvSpPr/>
          <p:nvPr/>
        </p:nvSpPr>
        <p:spPr>
          <a:xfrm>
            <a:off x="5440785" y="2231144"/>
            <a:ext cx="914400" cy="302256"/>
          </a:xfrm>
          <a:prstGeom prst="wedgeRoundRectCallout">
            <a:avLst>
              <a:gd name="adj1" fmla="val -77867"/>
              <a:gd name="adj2" fmla="val 16983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a:solidFill>
                  <a:schemeClr val="tx1"/>
                </a:solidFill>
                <a:latin typeface="Arial" panose="020B0604020202020204" pitchFamily="34" charset="0"/>
                <a:ea typeface="Calibri" panose="020F0502020204030204" pitchFamily="34" charset="0"/>
                <a:cs typeface="Arial" panose="020B0604020202020204" pitchFamily="34" charset="0"/>
              </a:rPr>
              <a:t>Petrosavodsk</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 2004</a:t>
            </a:r>
          </a:p>
        </p:txBody>
      </p:sp>
      <p:sp>
        <p:nvSpPr>
          <p:cNvPr id="24" name="Rounded Rectangular Callout 23"/>
          <p:cNvSpPr/>
          <p:nvPr/>
        </p:nvSpPr>
        <p:spPr>
          <a:xfrm>
            <a:off x="3919537" y="4755402"/>
            <a:ext cx="660627" cy="302256"/>
          </a:xfrm>
          <a:prstGeom prst="wedgeRoundRectCallout">
            <a:avLst>
              <a:gd name="adj1" fmla="val 61266"/>
              <a:gd name="adj2" fmla="val 353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Walvis Bay </a:t>
            </a: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2002</a:t>
            </a:r>
          </a:p>
        </p:txBody>
      </p:sp>
      <p:sp>
        <p:nvSpPr>
          <p:cNvPr id="25" name="Rounded Rectangular Callout 24"/>
          <p:cNvSpPr/>
          <p:nvPr/>
        </p:nvSpPr>
        <p:spPr>
          <a:xfrm>
            <a:off x="783431" y="3219288"/>
            <a:ext cx="628432" cy="302256"/>
          </a:xfrm>
          <a:prstGeom prst="wedgeRoundRectCallout">
            <a:avLst>
              <a:gd name="adj1" fmla="val 77749"/>
              <a:gd name="adj2" fmla="val 88961"/>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San Diego 1998</a:t>
            </a:r>
          </a:p>
        </p:txBody>
      </p:sp>
      <p:sp>
        <p:nvSpPr>
          <p:cNvPr id="26" name="Rounded Rectangular Callout 25"/>
          <p:cNvSpPr/>
          <p:nvPr/>
        </p:nvSpPr>
        <p:spPr>
          <a:xfrm>
            <a:off x="3455194" y="4458989"/>
            <a:ext cx="396314" cy="302256"/>
          </a:xfrm>
          <a:prstGeom prst="wedgeRoundRectCallout">
            <a:avLst>
              <a:gd name="adj1" fmla="val -81622"/>
              <a:gd name="adj2" fmla="val 123307"/>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Rio</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2018</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7" name="Rounded Rectangular Callout 26"/>
          <p:cNvSpPr/>
          <p:nvPr/>
        </p:nvSpPr>
        <p:spPr>
          <a:xfrm>
            <a:off x="5279231" y="3143251"/>
            <a:ext cx="914400" cy="302256"/>
          </a:xfrm>
          <a:prstGeom prst="wedgeRoundRectCallout">
            <a:avLst>
              <a:gd name="adj1" fmla="val -109093"/>
              <a:gd name="adj2" fmla="val -58680"/>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Torun</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2018</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8" name="Rounded Rectangular Callout 27"/>
          <p:cNvSpPr/>
          <p:nvPr/>
        </p:nvSpPr>
        <p:spPr>
          <a:xfrm>
            <a:off x="2543175" y="3338774"/>
            <a:ext cx="659059" cy="302256"/>
          </a:xfrm>
          <a:prstGeom prst="wedgeRoundRectCallout">
            <a:avLst>
              <a:gd name="adj1" fmla="val -63033"/>
              <a:gd name="adj2" fmla="val 31920"/>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Blacksburg 2018</a:t>
            </a:r>
          </a:p>
        </p:txBody>
      </p:sp>
      <p:sp>
        <p:nvSpPr>
          <p:cNvPr id="29" name="Rounded Rectangular Callout 28"/>
          <p:cNvSpPr/>
          <p:nvPr/>
        </p:nvSpPr>
        <p:spPr>
          <a:xfrm>
            <a:off x="4219444" y="2176770"/>
            <a:ext cx="914400" cy="302256"/>
          </a:xfrm>
          <a:prstGeom prst="wedgeRoundRectCallout">
            <a:avLst>
              <a:gd name="adj1" fmla="val 19033"/>
              <a:gd name="adj2" fmla="val 21469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Tallinn</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2017</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0" name="Rounded Rectangular Callout 29"/>
          <p:cNvSpPr/>
          <p:nvPr/>
        </p:nvSpPr>
        <p:spPr>
          <a:xfrm>
            <a:off x="1482951" y="2658307"/>
            <a:ext cx="914400" cy="302256"/>
          </a:xfrm>
          <a:prstGeom prst="wedgeRoundRectCallout">
            <a:avLst>
              <a:gd name="adj1" fmla="val 27106"/>
              <a:gd name="adj2" fmla="val 18790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a:solidFill>
                  <a:schemeClr val="tx1"/>
                </a:solidFill>
                <a:latin typeface="Arial" panose="020B0604020202020204" pitchFamily="34" charset="0"/>
                <a:ea typeface="Calibri" panose="020F0502020204030204" pitchFamily="34" charset="0"/>
                <a:cs typeface="Arial" panose="020B0604020202020204" pitchFamily="34" charset="0"/>
              </a:rPr>
              <a:t>Minneapolis 2015</a:t>
            </a:r>
          </a:p>
        </p:txBody>
      </p:sp>
      <p:sp>
        <p:nvSpPr>
          <p:cNvPr id="31" name="Rounded Rectangular Callout 30"/>
          <p:cNvSpPr/>
          <p:nvPr/>
        </p:nvSpPr>
        <p:spPr>
          <a:xfrm>
            <a:off x="7016866" y="3189216"/>
            <a:ext cx="914400" cy="302256"/>
          </a:xfrm>
          <a:prstGeom prst="wedgeRoundRectCallout">
            <a:avLst>
              <a:gd name="adj1" fmla="val -28884"/>
              <a:gd name="adj2" fmla="val 113066"/>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Jeju</a:t>
            </a: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2014</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2" name="Rounded Rectangular Callout 31"/>
          <p:cNvSpPr/>
          <p:nvPr/>
        </p:nvSpPr>
        <p:spPr>
          <a:xfrm>
            <a:off x="3566894" y="2449149"/>
            <a:ext cx="914400" cy="302256"/>
          </a:xfrm>
          <a:prstGeom prst="wedgeRoundRectCallout">
            <a:avLst>
              <a:gd name="adj1" fmla="val 13303"/>
              <a:gd name="adj2" fmla="val 187121"/>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Wexford</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2014</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3" name="Rounded Rectangular Callout 32"/>
          <p:cNvSpPr/>
          <p:nvPr/>
        </p:nvSpPr>
        <p:spPr>
          <a:xfrm>
            <a:off x="3782233" y="2721553"/>
            <a:ext cx="914400" cy="302256"/>
          </a:xfrm>
          <a:prstGeom prst="wedgeRoundRectCallout">
            <a:avLst>
              <a:gd name="adj1" fmla="val 33876"/>
              <a:gd name="adj2" fmla="val 110703"/>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Ulm</a:t>
            </a: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2013</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4" name="Rounded Rectangular Callout 33"/>
          <p:cNvSpPr/>
          <p:nvPr/>
        </p:nvSpPr>
        <p:spPr>
          <a:xfrm>
            <a:off x="4983957" y="3298032"/>
            <a:ext cx="914400" cy="302256"/>
          </a:xfrm>
          <a:prstGeom prst="wedgeRoundRectCallout">
            <a:avLst>
              <a:gd name="adj1" fmla="val -64561"/>
              <a:gd name="adj2" fmla="val -33470"/>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ZA" sz="10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Cluj</a:t>
            </a:r>
            <a:endPar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r>
              <a:rPr lang="en-ZA" sz="1000" dirty="0" smtClean="0">
                <a:solidFill>
                  <a:schemeClr val="tx1"/>
                </a:solidFill>
                <a:latin typeface="Arial" panose="020B0604020202020204" pitchFamily="34" charset="0"/>
                <a:ea typeface="Calibri" panose="020F0502020204030204" pitchFamily="34" charset="0"/>
                <a:cs typeface="Arial" panose="020B0604020202020204" pitchFamily="34" charset="0"/>
              </a:rPr>
              <a:t>2018</a:t>
            </a:r>
            <a:endParaRPr lang="en-ZA" sz="10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652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100"/>
                            </p:stCondLst>
                            <p:childTnLst>
                              <p:par>
                                <p:cTn id="8" presetID="1" presetClass="entr" presetSubtype="0" fill="hold" grpId="0" nodeType="afterEffect">
                                  <p:stCondLst>
                                    <p:cond delay="100"/>
                                  </p:stCondLst>
                                  <p:childTnLst>
                                    <p:set>
                                      <p:cBhvr>
                                        <p:cTn id="9" dur="1" fill="hold">
                                          <p:stCondLst>
                                            <p:cond delay="0"/>
                                          </p:stCondLst>
                                        </p:cTn>
                                        <p:tgtEl>
                                          <p:spTgt spid="25"/>
                                        </p:tgtEl>
                                        <p:attrNameLst>
                                          <p:attrName>style.visibility</p:attrName>
                                        </p:attrNameLst>
                                      </p:cBhvr>
                                      <p:to>
                                        <p:strVal val="visible"/>
                                      </p:to>
                                    </p:set>
                                  </p:childTnLst>
                                </p:cTn>
                              </p:par>
                            </p:childTnLst>
                          </p:cTn>
                        </p:par>
                        <p:par>
                          <p:cTn id="10" fill="hold">
                            <p:stCondLst>
                              <p:cond delay="200"/>
                            </p:stCondLst>
                            <p:childTnLst>
                              <p:par>
                                <p:cTn id="11" presetID="1" presetClass="entr" presetSubtype="0" fill="hold" grpId="0" nodeType="afterEffect">
                                  <p:stCondLst>
                                    <p:cond delay="100"/>
                                  </p:stCondLst>
                                  <p:childTnLst>
                                    <p:set>
                                      <p:cBhvr>
                                        <p:cTn id="12" dur="1" fill="hold">
                                          <p:stCondLst>
                                            <p:cond delay="0"/>
                                          </p:stCondLst>
                                        </p:cTn>
                                        <p:tgtEl>
                                          <p:spTgt spid="24"/>
                                        </p:tgtEl>
                                        <p:attrNameLst>
                                          <p:attrName>style.visibility</p:attrName>
                                        </p:attrNameLst>
                                      </p:cBhvr>
                                      <p:to>
                                        <p:strVal val="visible"/>
                                      </p:to>
                                    </p:set>
                                  </p:childTnLst>
                                </p:cTn>
                              </p:par>
                            </p:childTnLst>
                          </p:cTn>
                        </p:par>
                        <p:par>
                          <p:cTn id="13" fill="hold">
                            <p:stCondLst>
                              <p:cond delay="300"/>
                            </p:stCondLst>
                            <p:childTnLst>
                              <p:par>
                                <p:cTn id="14" presetID="1" presetClass="entr" presetSubtype="0" fill="hold" grpId="0" nodeType="afterEffect">
                                  <p:stCondLst>
                                    <p:cond delay="100"/>
                                  </p:stCondLst>
                                  <p:childTnLst>
                                    <p:set>
                                      <p:cBhvr>
                                        <p:cTn id="15" dur="1" fill="hold">
                                          <p:stCondLst>
                                            <p:cond delay="0"/>
                                          </p:stCondLst>
                                        </p:cTn>
                                        <p:tgtEl>
                                          <p:spTgt spid="23"/>
                                        </p:tgtEl>
                                        <p:attrNameLst>
                                          <p:attrName>style.visibility</p:attrName>
                                        </p:attrNameLst>
                                      </p:cBhvr>
                                      <p:to>
                                        <p:strVal val="visible"/>
                                      </p:to>
                                    </p:set>
                                  </p:childTnLst>
                                </p:cTn>
                              </p:par>
                            </p:childTnLst>
                          </p:cTn>
                        </p:par>
                        <p:par>
                          <p:cTn id="16" fill="hold">
                            <p:stCondLst>
                              <p:cond delay="400"/>
                            </p:stCondLst>
                            <p:childTnLst>
                              <p:par>
                                <p:cTn id="17" presetID="1" presetClass="entr" presetSubtype="0" fill="hold" grpId="0" nodeType="afterEffect">
                                  <p:stCondLst>
                                    <p:cond delay="100"/>
                                  </p:stCondLst>
                                  <p:childTnLst>
                                    <p:set>
                                      <p:cBhvr>
                                        <p:cTn id="18" dur="1" fill="hold">
                                          <p:stCondLst>
                                            <p:cond delay="0"/>
                                          </p:stCondLst>
                                        </p:cTn>
                                        <p:tgtEl>
                                          <p:spTgt spid="22"/>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grpId="0" nodeType="afterEffect">
                                  <p:stCondLst>
                                    <p:cond delay="100"/>
                                  </p:stCondLst>
                                  <p:childTnLst>
                                    <p:set>
                                      <p:cBhvr>
                                        <p:cTn id="21" dur="1" fill="hold">
                                          <p:stCondLst>
                                            <p:cond delay="0"/>
                                          </p:stCondLst>
                                        </p:cTn>
                                        <p:tgtEl>
                                          <p:spTgt spid="21"/>
                                        </p:tgtEl>
                                        <p:attrNameLst>
                                          <p:attrName>style.visibility</p:attrName>
                                        </p:attrNameLst>
                                      </p:cBhvr>
                                      <p:to>
                                        <p:strVal val="visible"/>
                                      </p:to>
                                    </p:set>
                                  </p:childTnLst>
                                </p:cTn>
                              </p:par>
                            </p:childTnLst>
                          </p:cTn>
                        </p:par>
                        <p:par>
                          <p:cTn id="22" fill="hold">
                            <p:stCondLst>
                              <p:cond delay="600"/>
                            </p:stCondLst>
                            <p:childTnLst>
                              <p:par>
                                <p:cTn id="23" presetID="1" presetClass="entr" presetSubtype="0" fill="hold" grpId="0" nodeType="afterEffect">
                                  <p:stCondLst>
                                    <p:cond delay="100"/>
                                  </p:stCondLst>
                                  <p:childTnLst>
                                    <p:set>
                                      <p:cBhvr>
                                        <p:cTn id="24" dur="1" fill="hold">
                                          <p:stCondLst>
                                            <p:cond delay="0"/>
                                          </p:stCondLst>
                                        </p:cTn>
                                        <p:tgtEl>
                                          <p:spTgt spid="20"/>
                                        </p:tgtEl>
                                        <p:attrNameLst>
                                          <p:attrName>style.visibility</p:attrName>
                                        </p:attrNameLst>
                                      </p:cBhvr>
                                      <p:to>
                                        <p:strVal val="visible"/>
                                      </p:to>
                                    </p:set>
                                  </p:childTnLst>
                                </p:cTn>
                              </p:par>
                            </p:childTnLst>
                          </p:cTn>
                        </p:par>
                        <p:par>
                          <p:cTn id="25" fill="hold">
                            <p:stCondLst>
                              <p:cond delay="700"/>
                            </p:stCondLst>
                            <p:childTnLst>
                              <p:par>
                                <p:cTn id="26" presetID="1" presetClass="entr" presetSubtype="0" fill="hold" grpId="0" nodeType="afterEffect">
                                  <p:stCondLst>
                                    <p:cond delay="100"/>
                                  </p:stCondLst>
                                  <p:childTnLst>
                                    <p:set>
                                      <p:cBhvr>
                                        <p:cTn id="27" dur="1" fill="hold">
                                          <p:stCondLst>
                                            <p:cond delay="0"/>
                                          </p:stCondLst>
                                        </p:cTn>
                                        <p:tgtEl>
                                          <p:spTgt spid="19"/>
                                        </p:tgtEl>
                                        <p:attrNameLst>
                                          <p:attrName>style.visibility</p:attrName>
                                        </p:attrNameLst>
                                      </p:cBhvr>
                                      <p:to>
                                        <p:strVal val="visible"/>
                                      </p:to>
                                    </p:set>
                                  </p:childTnLst>
                                </p:cTn>
                              </p:par>
                            </p:childTnLst>
                          </p:cTn>
                        </p:par>
                        <p:par>
                          <p:cTn id="28" fill="hold">
                            <p:stCondLst>
                              <p:cond delay="800"/>
                            </p:stCondLst>
                            <p:childTnLst>
                              <p:par>
                                <p:cTn id="29" presetID="1" presetClass="entr" presetSubtype="0" fill="hold" grpId="0" nodeType="afterEffect">
                                  <p:stCondLst>
                                    <p:cond delay="100"/>
                                  </p:stCondLst>
                                  <p:childTnLst>
                                    <p:set>
                                      <p:cBhvr>
                                        <p:cTn id="30" dur="1" fill="hold">
                                          <p:stCondLst>
                                            <p:cond delay="0"/>
                                          </p:stCondLst>
                                        </p:cTn>
                                        <p:tgtEl>
                                          <p:spTgt spid="18"/>
                                        </p:tgtEl>
                                        <p:attrNameLst>
                                          <p:attrName>style.visibility</p:attrName>
                                        </p:attrNameLst>
                                      </p:cBhvr>
                                      <p:to>
                                        <p:strVal val="visible"/>
                                      </p:to>
                                    </p:set>
                                  </p:childTnLst>
                                </p:cTn>
                              </p:par>
                            </p:childTnLst>
                          </p:cTn>
                        </p:par>
                        <p:par>
                          <p:cTn id="31" fill="hold">
                            <p:stCondLst>
                              <p:cond delay="900"/>
                            </p:stCondLst>
                            <p:childTnLst>
                              <p:par>
                                <p:cTn id="32" presetID="1" presetClass="entr" presetSubtype="0" fill="hold" grpId="0" nodeType="afterEffect">
                                  <p:stCondLst>
                                    <p:cond delay="100"/>
                                  </p:stCondLst>
                                  <p:childTnLst>
                                    <p:set>
                                      <p:cBhvr>
                                        <p:cTn id="33" dur="1" fill="hold">
                                          <p:stCondLst>
                                            <p:cond delay="0"/>
                                          </p:stCondLst>
                                        </p:cTn>
                                        <p:tgtEl>
                                          <p:spTgt spid="17"/>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grpId="0" nodeType="afterEffect">
                                  <p:stCondLst>
                                    <p:cond delay="100"/>
                                  </p:stCondLst>
                                  <p:childTnLst>
                                    <p:set>
                                      <p:cBhvr>
                                        <p:cTn id="36" dur="1" fill="hold">
                                          <p:stCondLst>
                                            <p:cond delay="0"/>
                                          </p:stCondLst>
                                        </p:cTn>
                                        <p:tgtEl>
                                          <p:spTgt spid="16"/>
                                        </p:tgtEl>
                                        <p:attrNameLst>
                                          <p:attrName>style.visibility</p:attrName>
                                        </p:attrNameLst>
                                      </p:cBhvr>
                                      <p:to>
                                        <p:strVal val="visible"/>
                                      </p:to>
                                    </p:set>
                                  </p:childTnLst>
                                </p:cTn>
                              </p:par>
                            </p:childTnLst>
                          </p:cTn>
                        </p:par>
                        <p:par>
                          <p:cTn id="37" fill="hold">
                            <p:stCondLst>
                              <p:cond delay="1100"/>
                            </p:stCondLst>
                            <p:childTnLst>
                              <p:par>
                                <p:cTn id="38" presetID="1" presetClass="entr" presetSubtype="0" fill="hold" grpId="0" nodeType="afterEffect">
                                  <p:stCondLst>
                                    <p:cond delay="10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1200"/>
                            </p:stCondLst>
                            <p:childTnLst>
                              <p:par>
                                <p:cTn id="41" presetID="1" presetClass="entr" presetSubtype="0" fill="hold" grpId="0" nodeType="afterEffect">
                                  <p:stCondLst>
                                    <p:cond delay="100"/>
                                  </p:stCondLst>
                                  <p:childTnLst>
                                    <p:set>
                                      <p:cBhvr>
                                        <p:cTn id="42" dur="1" fill="hold">
                                          <p:stCondLst>
                                            <p:cond delay="0"/>
                                          </p:stCondLst>
                                        </p:cTn>
                                        <p:tgtEl>
                                          <p:spTgt spid="14"/>
                                        </p:tgtEl>
                                        <p:attrNameLst>
                                          <p:attrName>style.visibility</p:attrName>
                                        </p:attrNameLst>
                                      </p:cBhvr>
                                      <p:to>
                                        <p:strVal val="visible"/>
                                      </p:to>
                                    </p:set>
                                  </p:childTnLst>
                                </p:cTn>
                              </p:par>
                            </p:childTnLst>
                          </p:cTn>
                        </p:par>
                        <p:par>
                          <p:cTn id="43" fill="hold">
                            <p:stCondLst>
                              <p:cond delay="1300"/>
                            </p:stCondLst>
                            <p:childTnLst>
                              <p:par>
                                <p:cTn id="44" presetID="1" presetClass="entr" presetSubtype="0" fill="hold" grpId="0" nodeType="afterEffect">
                                  <p:stCondLst>
                                    <p:cond delay="100"/>
                                  </p:stCondLst>
                                  <p:childTnLst>
                                    <p:set>
                                      <p:cBhvr>
                                        <p:cTn id="45" dur="1" fill="hold">
                                          <p:stCondLst>
                                            <p:cond delay="0"/>
                                          </p:stCondLst>
                                        </p:cTn>
                                        <p:tgtEl>
                                          <p:spTgt spid="13"/>
                                        </p:tgtEl>
                                        <p:attrNameLst>
                                          <p:attrName>style.visibility</p:attrName>
                                        </p:attrNameLst>
                                      </p:cBhvr>
                                      <p:to>
                                        <p:strVal val="visible"/>
                                      </p:to>
                                    </p:set>
                                  </p:childTnLst>
                                </p:cTn>
                              </p:par>
                            </p:childTnLst>
                          </p:cTn>
                        </p:par>
                        <p:par>
                          <p:cTn id="46" fill="hold">
                            <p:stCondLst>
                              <p:cond delay="1400"/>
                            </p:stCondLst>
                            <p:childTnLst>
                              <p:par>
                                <p:cTn id="47" presetID="1" presetClass="entr" presetSubtype="0" fill="hold" grpId="0" nodeType="afterEffect">
                                  <p:stCondLst>
                                    <p:cond delay="100"/>
                                  </p:stCondLst>
                                  <p:childTnLst>
                                    <p:set>
                                      <p:cBhvr>
                                        <p:cTn id="48" dur="1" fill="hold">
                                          <p:stCondLst>
                                            <p:cond delay="0"/>
                                          </p:stCondLst>
                                        </p:cTn>
                                        <p:tgtEl>
                                          <p:spTgt spid="12"/>
                                        </p:tgtEl>
                                        <p:attrNameLst>
                                          <p:attrName>style.visibility</p:attrName>
                                        </p:attrNameLst>
                                      </p:cBhvr>
                                      <p:to>
                                        <p:strVal val="visible"/>
                                      </p:to>
                                    </p:set>
                                  </p:childTnLst>
                                </p:cTn>
                              </p:par>
                            </p:childTnLst>
                          </p:cTn>
                        </p:par>
                        <p:par>
                          <p:cTn id="49" fill="hold">
                            <p:stCondLst>
                              <p:cond delay="1500"/>
                            </p:stCondLst>
                            <p:childTnLst>
                              <p:par>
                                <p:cTn id="50" presetID="1" presetClass="entr" presetSubtype="0" fill="hold" grpId="0" nodeType="afterEffect">
                                  <p:stCondLst>
                                    <p:cond delay="100"/>
                                  </p:stCondLst>
                                  <p:childTnLst>
                                    <p:set>
                                      <p:cBhvr>
                                        <p:cTn id="51" dur="1" fill="hold">
                                          <p:stCondLst>
                                            <p:cond delay="0"/>
                                          </p:stCondLst>
                                        </p:cTn>
                                        <p:tgtEl>
                                          <p:spTgt spid="11"/>
                                        </p:tgtEl>
                                        <p:attrNameLst>
                                          <p:attrName>style.visibility</p:attrName>
                                        </p:attrNameLst>
                                      </p:cBhvr>
                                      <p:to>
                                        <p:strVal val="visible"/>
                                      </p:to>
                                    </p:set>
                                  </p:childTnLst>
                                </p:cTn>
                              </p:par>
                            </p:childTnLst>
                          </p:cTn>
                        </p:par>
                        <p:par>
                          <p:cTn id="52" fill="hold">
                            <p:stCondLst>
                              <p:cond delay="1600"/>
                            </p:stCondLst>
                            <p:childTnLst>
                              <p:par>
                                <p:cTn id="53" presetID="1" presetClass="entr" presetSubtype="0" fill="hold" grpId="0" nodeType="afterEffect">
                                  <p:stCondLst>
                                    <p:cond delay="100"/>
                                  </p:stCondLst>
                                  <p:childTnLst>
                                    <p:set>
                                      <p:cBhvr>
                                        <p:cTn id="54" dur="1" fill="hold">
                                          <p:stCondLst>
                                            <p:cond delay="0"/>
                                          </p:stCondLst>
                                        </p:cTn>
                                        <p:tgtEl>
                                          <p:spTgt spid="10"/>
                                        </p:tgtEl>
                                        <p:attrNameLst>
                                          <p:attrName>style.visibility</p:attrName>
                                        </p:attrNameLst>
                                      </p:cBhvr>
                                      <p:to>
                                        <p:strVal val="visible"/>
                                      </p:to>
                                    </p:set>
                                  </p:childTnLst>
                                </p:cTn>
                              </p:par>
                            </p:childTnLst>
                          </p:cTn>
                        </p:par>
                        <p:par>
                          <p:cTn id="55" fill="hold">
                            <p:stCondLst>
                              <p:cond delay="1700"/>
                            </p:stCondLst>
                            <p:childTnLst>
                              <p:par>
                                <p:cTn id="56" presetID="1" presetClass="entr" presetSubtype="0" fill="hold" grpId="0" nodeType="afterEffect">
                                  <p:stCondLst>
                                    <p:cond delay="100"/>
                                  </p:stCondLst>
                                  <p:childTnLst>
                                    <p:set>
                                      <p:cBhvr>
                                        <p:cTn id="57" dur="1" fill="hold">
                                          <p:stCondLst>
                                            <p:cond delay="0"/>
                                          </p:stCondLst>
                                        </p:cTn>
                                        <p:tgtEl>
                                          <p:spTgt spid="33"/>
                                        </p:tgtEl>
                                        <p:attrNameLst>
                                          <p:attrName>style.visibility</p:attrName>
                                        </p:attrNameLst>
                                      </p:cBhvr>
                                      <p:to>
                                        <p:strVal val="visible"/>
                                      </p:to>
                                    </p:set>
                                  </p:childTnLst>
                                </p:cTn>
                              </p:par>
                            </p:childTnLst>
                          </p:cTn>
                        </p:par>
                        <p:par>
                          <p:cTn id="58" fill="hold">
                            <p:stCondLst>
                              <p:cond delay="1800"/>
                            </p:stCondLst>
                            <p:childTnLst>
                              <p:par>
                                <p:cTn id="59" presetID="1" presetClass="entr" presetSubtype="0" fill="hold" grpId="0" nodeType="afterEffect">
                                  <p:stCondLst>
                                    <p:cond delay="100"/>
                                  </p:stCondLst>
                                  <p:childTnLst>
                                    <p:set>
                                      <p:cBhvr>
                                        <p:cTn id="60" dur="1" fill="hold">
                                          <p:stCondLst>
                                            <p:cond delay="0"/>
                                          </p:stCondLst>
                                        </p:cTn>
                                        <p:tgtEl>
                                          <p:spTgt spid="32"/>
                                        </p:tgtEl>
                                        <p:attrNameLst>
                                          <p:attrName>style.visibility</p:attrName>
                                        </p:attrNameLst>
                                      </p:cBhvr>
                                      <p:to>
                                        <p:strVal val="visible"/>
                                      </p:to>
                                    </p:set>
                                  </p:childTnLst>
                                </p:cTn>
                              </p:par>
                            </p:childTnLst>
                          </p:cTn>
                        </p:par>
                        <p:par>
                          <p:cTn id="61" fill="hold">
                            <p:stCondLst>
                              <p:cond delay="1900"/>
                            </p:stCondLst>
                            <p:childTnLst>
                              <p:par>
                                <p:cTn id="62" presetID="1" presetClass="entr" presetSubtype="0" fill="hold" grpId="0" nodeType="afterEffect">
                                  <p:stCondLst>
                                    <p:cond delay="100"/>
                                  </p:stCondLst>
                                  <p:childTnLst>
                                    <p:set>
                                      <p:cBhvr>
                                        <p:cTn id="63" dur="1" fill="hold">
                                          <p:stCondLst>
                                            <p:cond delay="0"/>
                                          </p:stCondLst>
                                        </p:cTn>
                                        <p:tgtEl>
                                          <p:spTgt spid="31"/>
                                        </p:tgtEl>
                                        <p:attrNameLst>
                                          <p:attrName>style.visibility</p:attrName>
                                        </p:attrNameLst>
                                      </p:cBhvr>
                                      <p:to>
                                        <p:strVal val="visible"/>
                                      </p:to>
                                    </p:set>
                                  </p:childTnLst>
                                </p:cTn>
                              </p:par>
                            </p:childTnLst>
                          </p:cTn>
                        </p:par>
                        <p:par>
                          <p:cTn id="64" fill="hold">
                            <p:stCondLst>
                              <p:cond delay="2000"/>
                            </p:stCondLst>
                            <p:childTnLst>
                              <p:par>
                                <p:cTn id="65" presetID="1" presetClass="entr" presetSubtype="0" fill="hold" grpId="0" nodeType="afterEffect">
                                  <p:stCondLst>
                                    <p:cond delay="100"/>
                                  </p:stCondLst>
                                  <p:childTnLst>
                                    <p:set>
                                      <p:cBhvr>
                                        <p:cTn id="66" dur="1" fill="hold">
                                          <p:stCondLst>
                                            <p:cond delay="0"/>
                                          </p:stCondLst>
                                        </p:cTn>
                                        <p:tgtEl>
                                          <p:spTgt spid="30"/>
                                        </p:tgtEl>
                                        <p:attrNameLst>
                                          <p:attrName>style.visibility</p:attrName>
                                        </p:attrNameLst>
                                      </p:cBhvr>
                                      <p:to>
                                        <p:strVal val="visible"/>
                                      </p:to>
                                    </p:set>
                                  </p:childTnLst>
                                </p:cTn>
                              </p:par>
                            </p:childTnLst>
                          </p:cTn>
                        </p:par>
                        <p:par>
                          <p:cTn id="67" fill="hold">
                            <p:stCondLst>
                              <p:cond delay="2100"/>
                            </p:stCondLst>
                            <p:childTnLst>
                              <p:par>
                                <p:cTn id="68" presetID="1" presetClass="entr" presetSubtype="0" fill="hold" grpId="0" nodeType="afterEffect">
                                  <p:stCondLst>
                                    <p:cond delay="100"/>
                                  </p:stCondLst>
                                  <p:childTnLst>
                                    <p:set>
                                      <p:cBhvr>
                                        <p:cTn id="69" dur="1" fill="hold">
                                          <p:stCondLst>
                                            <p:cond delay="0"/>
                                          </p:stCondLst>
                                        </p:cTn>
                                        <p:tgtEl>
                                          <p:spTgt spid="29"/>
                                        </p:tgtEl>
                                        <p:attrNameLst>
                                          <p:attrName>style.visibility</p:attrName>
                                        </p:attrNameLst>
                                      </p:cBhvr>
                                      <p:to>
                                        <p:strVal val="visible"/>
                                      </p:to>
                                    </p:set>
                                  </p:childTnLst>
                                </p:cTn>
                              </p:par>
                            </p:childTnLst>
                          </p:cTn>
                        </p:par>
                        <p:par>
                          <p:cTn id="70" fill="hold">
                            <p:stCondLst>
                              <p:cond delay="2200"/>
                            </p:stCondLst>
                            <p:childTnLst>
                              <p:par>
                                <p:cTn id="71" presetID="1" presetClass="entr" presetSubtype="0" fill="hold" grpId="0" nodeType="afterEffect">
                                  <p:stCondLst>
                                    <p:cond delay="100"/>
                                  </p:stCondLst>
                                  <p:childTnLst>
                                    <p:set>
                                      <p:cBhvr>
                                        <p:cTn id="72" dur="1" fill="hold">
                                          <p:stCondLst>
                                            <p:cond delay="0"/>
                                          </p:stCondLst>
                                        </p:cTn>
                                        <p:tgtEl>
                                          <p:spTgt spid="28"/>
                                        </p:tgtEl>
                                        <p:attrNameLst>
                                          <p:attrName>style.visibility</p:attrName>
                                        </p:attrNameLst>
                                      </p:cBhvr>
                                      <p:to>
                                        <p:strVal val="visible"/>
                                      </p:to>
                                    </p:set>
                                  </p:childTnLst>
                                </p:cTn>
                              </p:par>
                            </p:childTnLst>
                          </p:cTn>
                        </p:par>
                        <p:par>
                          <p:cTn id="73" fill="hold">
                            <p:stCondLst>
                              <p:cond delay="2300"/>
                            </p:stCondLst>
                            <p:childTnLst>
                              <p:par>
                                <p:cTn id="74" presetID="1" presetClass="entr" presetSubtype="0" fill="hold" grpId="0" nodeType="afterEffect">
                                  <p:stCondLst>
                                    <p:cond delay="100"/>
                                  </p:stCondLst>
                                  <p:childTnLst>
                                    <p:set>
                                      <p:cBhvr>
                                        <p:cTn id="75" dur="1" fill="hold">
                                          <p:stCondLst>
                                            <p:cond delay="0"/>
                                          </p:stCondLst>
                                        </p:cTn>
                                        <p:tgtEl>
                                          <p:spTgt spid="27"/>
                                        </p:tgtEl>
                                        <p:attrNameLst>
                                          <p:attrName>style.visibility</p:attrName>
                                        </p:attrNameLst>
                                      </p:cBhvr>
                                      <p:to>
                                        <p:strVal val="visible"/>
                                      </p:to>
                                    </p:set>
                                  </p:childTnLst>
                                </p:cTn>
                              </p:par>
                            </p:childTnLst>
                          </p:cTn>
                        </p:par>
                        <p:par>
                          <p:cTn id="76" fill="hold">
                            <p:stCondLst>
                              <p:cond delay="2400"/>
                            </p:stCondLst>
                            <p:childTnLst>
                              <p:par>
                                <p:cTn id="77" presetID="1" presetClass="entr" presetSubtype="0" fill="hold" grpId="0" nodeType="afterEffect">
                                  <p:stCondLst>
                                    <p:cond delay="100"/>
                                  </p:stCondLst>
                                  <p:childTnLst>
                                    <p:set>
                                      <p:cBhvr>
                                        <p:cTn id="78" dur="1" fill="hold">
                                          <p:stCondLst>
                                            <p:cond delay="0"/>
                                          </p:stCondLst>
                                        </p:cTn>
                                        <p:tgtEl>
                                          <p:spTgt spid="26"/>
                                        </p:tgtEl>
                                        <p:attrNameLst>
                                          <p:attrName>style.visibility</p:attrName>
                                        </p:attrNameLst>
                                      </p:cBhvr>
                                      <p:to>
                                        <p:strVal val="visible"/>
                                      </p:to>
                                    </p:set>
                                  </p:childTnLst>
                                </p:cTn>
                              </p:par>
                            </p:childTnLst>
                          </p:cTn>
                        </p:par>
                        <p:par>
                          <p:cTn id="79" fill="hold">
                            <p:stCondLst>
                              <p:cond delay="2500"/>
                            </p:stCondLst>
                            <p:childTnLst>
                              <p:par>
                                <p:cTn id="80" presetID="1" presetClass="entr" presetSubtype="0" fill="hold" grpId="0" nodeType="afterEffect">
                                  <p:stCondLst>
                                    <p:cond delay="100"/>
                                  </p:stCondLst>
                                  <p:childTnLst>
                                    <p:set>
                                      <p:cBhvr>
                                        <p:cTn id="81"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91440" tIns="45720" rIns="91440" bIns="45720" rtlCol="0">
            <a:normAutofit/>
          </a:bodyPr>
          <a:lstStyle/>
          <a:p>
            <a:r>
              <a:rPr lang="en-ZA" b="0" dirty="0" smtClean="0"/>
              <a:t>Soil </a:t>
            </a:r>
            <a:r>
              <a:rPr lang="en-ZA" b="0" dirty="0"/>
              <a:t>colour:</a:t>
            </a:r>
          </a:p>
          <a:p>
            <a:pPr lvl="1" fontAlgn="b"/>
            <a:r>
              <a:rPr lang="en-ZA" b="0" dirty="0"/>
              <a:t>reflects soil hydrology</a:t>
            </a:r>
          </a:p>
          <a:p>
            <a:pPr lvl="1" fontAlgn="b"/>
            <a:r>
              <a:rPr lang="en-ZA" b="0" dirty="0"/>
              <a:t>can therefore be used to infer water behaviour</a:t>
            </a:r>
          </a:p>
          <a:p>
            <a:pPr lvl="1" fontAlgn="b"/>
            <a:r>
              <a:rPr lang="en-ZA" b="0" dirty="0"/>
              <a:t>applied in:</a:t>
            </a:r>
          </a:p>
          <a:p>
            <a:pPr lvl="2" fontAlgn="b"/>
            <a:r>
              <a:rPr lang="en-US" b="0" dirty="0" smtClean="0"/>
              <a:t>hydropedology</a:t>
            </a:r>
          </a:p>
          <a:p>
            <a:pPr lvl="2" fontAlgn="b"/>
            <a:r>
              <a:rPr lang="en-US" b="0" dirty="0" smtClean="0"/>
              <a:t>wetland delineation</a:t>
            </a:r>
          </a:p>
          <a:p>
            <a:pPr lvl="2" fontAlgn="b"/>
            <a:r>
              <a:rPr lang="en-US" b="0" dirty="0" smtClean="0"/>
              <a:t>irrigation scheduling</a:t>
            </a:r>
          </a:p>
          <a:p>
            <a:pPr lvl="2" fontAlgn="b"/>
            <a:r>
              <a:rPr lang="en-US" b="0" dirty="0" smtClean="0"/>
              <a:t>water table soils</a:t>
            </a:r>
          </a:p>
          <a:p>
            <a:pPr lvl="2" fontAlgn="b"/>
            <a:r>
              <a:rPr lang="en-US" b="0" dirty="0" smtClean="0"/>
              <a:t>soil classification</a:t>
            </a:r>
          </a:p>
          <a:p>
            <a:r>
              <a:rPr lang="en-ZA" b="0" dirty="0" smtClean="0"/>
              <a:t>Must </a:t>
            </a:r>
            <a:r>
              <a:rPr lang="en-ZA" b="0" dirty="0"/>
              <a:t>be willing to see the world in a grain of sand</a:t>
            </a:r>
          </a:p>
        </p:txBody>
      </p:sp>
      <p:sp>
        <p:nvSpPr>
          <p:cNvPr id="3" name="Title 2"/>
          <p:cNvSpPr>
            <a:spLocks noGrp="1"/>
          </p:cNvSpPr>
          <p:nvPr>
            <p:ph type="title"/>
          </p:nvPr>
        </p:nvSpPr>
        <p:spPr/>
        <p:txBody>
          <a:bodyPr/>
          <a:lstStyle/>
          <a:p>
            <a:r>
              <a:rPr lang="en-ZA" dirty="0" smtClean="0"/>
              <a:t>Conclusion</a:t>
            </a:r>
            <a:endParaRPr lang="en-ZA" dirty="0"/>
          </a:p>
        </p:txBody>
      </p:sp>
    </p:spTree>
    <p:extLst>
      <p:ext uri="{BB962C8B-B14F-4D97-AF65-F5344CB8AC3E}">
        <p14:creationId xmlns:p14="http://schemas.microsoft.com/office/powerpoint/2010/main" val="42502796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ZA"/>
          </a:p>
        </p:txBody>
      </p:sp>
      <p:sp>
        <p:nvSpPr>
          <p:cNvPr id="3" name="Title 2"/>
          <p:cNvSpPr>
            <a:spLocks noGrp="1"/>
          </p:cNvSpPr>
          <p:nvPr>
            <p:ph type="title"/>
          </p:nvPr>
        </p:nvSpPr>
        <p:spPr/>
        <p:txBody>
          <a:bodyPr/>
          <a:lstStyle/>
          <a:p>
            <a:r>
              <a:rPr lang="en-ZA" dirty="0" smtClean="0"/>
              <a:t>Thank you!</a:t>
            </a:r>
            <a:endParaRPr lang="en-ZA"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7200" y="1600200"/>
            <a:ext cx="8229600" cy="4529138"/>
          </a:xfrm>
          <a:prstGeom prst="rect">
            <a:avLst/>
          </a:prstGeom>
        </p:spPr>
      </p:pic>
    </p:spTree>
    <p:extLst>
      <p:ext uri="{BB962C8B-B14F-4D97-AF65-F5344CB8AC3E}">
        <p14:creationId xmlns:p14="http://schemas.microsoft.com/office/powerpoint/2010/main" val="51234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521700" cy="4525963"/>
          </a:xfrm>
        </p:spPr>
        <p:txBody>
          <a:bodyPr vert="horz" lIns="91440" tIns="45720" rIns="91440" bIns="45720" rtlCol="0">
            <a:normAutofit/>
          </a:bodyPr>
          <a:lstStyle/>
          <a:p>
            <a:r>
              <a:rPr lang="en-ZA" dirty="0"/>
              <a:t>I</a:t>
            </a:r>
            <a:r>
              <a:rPr lang="en-ZA" dirty="0" smtClean="0"/>
              <a:t>nternational systems:</a:t>
            </a:r>
            <a:endParaRPr lang="en-ZA" dirty="0"/>
          </a:p>
          <a:p>
            <a:pPr lvl="1"/>
            <a:r>
              <a:rPr lang="en-ZA" dirty="0"/>
              <a:t>USDA</a:t>
            </a:r>
            <a:r>
              <a:rPr lang="en-ZA" dirty="0" smtClean="0"/>
              <a:t> </a:t>
            </a:r>
            <a:r>
              <a:rPr lang="en-ZA" dirty="0"/>
              <a:t>Soil Taxonomy</a:t>
            </a:r>
          </a:p>
          <a:p>
            <a:pPr lvl="1"/>
            <a:r>
              <a:rPr lang="en-ZA" dirty="0"/>
              <a:t>World Reference Base for Soil Resources</a:t>
            </a:r>
          </a:p>
          <a:p>
            <a:endParaRPr lang="en-ZA" dirty="0"/>
          </a:p>
          <a:p>
            <a:r>
              <a:rPr lang="en-ZA" dirty="0" smtClean="0"/>
              <a:t>National system:</a:t>
            </a:r>
          </a:p>
          <a:p>
            <a:pPr lvl="1"/>
            <a:r>
              <a:rPr lang="en-ZA" sz="2000" dirty="0" smtClean="0"/>
              <a:t>Soil Classification: A Taxonomic</a:t>
            </a:r>
            <a:r>
              <a:rPr lang="en-ZA" sz="2000" dirty="0"/>
              <a:t> </a:t>
            </a:r>
            <a:r>
              <a:rPr lang="en-ZA" sz="2000" dirty="0" smtClean="0"/>
              <a:t>System</a:t>
            </a:r>
            <a:r>
              <a:rPr lang="en-ZA" sz="2000" dirty="0"/>
              <a:t> </a:t>
            </a:r>
            <a:r>
              <a:rPr lang="en-ZA" sz="2000" dirty="0" smtClean="0"/>
              <a:t>for</a:t>
            </a:r>
            <a:r>
              <a:rPr lang="en-ZA" sz="2000" dirty="0"/>
              <a:t> South</a:t>
            </a:r>
            <a:r>
              <a:rPr lang="en-ZA" sz="2000" dirty="0" smtClean="0"/>
              <a:t> Africa</a:t>
            </a:r>
            <a:endParaRPr lang="en-ZA" sz="2000" dirty="0"/>
          </a:p>
          <a:p>
            <a:pPr lvl="2"/>
            <a:r>
              <a:rPr lang="en-ZA" dirty="0"/>
              <a:t>Colour defined horizons:</a:t>
            </a:r>
          </a:p>
          <a:p>
            <a:pPr lvl="3"/>
            <a:r>
              <a:rPr lang="en-ZA" dirty="0" smtClean="0"/>
              <a:t>grey </a:t>
            </a:r>
            <a:r>
              <a:rPr lang="en-ZA" dirty="0"/>
              <a:t>E </a:t>
            </a:r>
            <a:r>
              <a:rPr lang="en-ZA" dirty="0" smtClean="0"/>
              <a:t>horizon</a:t>
            </a:r>
            <a:endParaRPr lang="en-ZA" dirty="0"/>
          </a:p>
          <a:p>
            <a:pPr lvl="3"/>
            <a:r>
              <a:rPr lang="en-ZA" dirty="0"/>
              <a:t>yellow brown apedal B horizon</a:t>
            </a:r>
          </a:p>
          <a:p>
            <a:pPr lvl="3"/>
            <a:r>
              <a:rPr lang="en-ZA" dirty="0"/>
              <a:t>red apedal B </a:t>
            </a:r>
            <a:r>
              <a:rPr lang="en-ZA" dirty="0" smtClean="0"/>
              <a:t>horizon</a:t>
            </a:r>
            <a:endParaRPr lang="en-ZA" dirty="0"/>
          </a:p>
        </p:txBody>
      </p:sp>
      <p:sp>
        <p:nvSpPr>
          <p:cNvPr id="5" name="Title 4"/>
          <p:cNvSpPr>
            <a:spLocks noGrp="1"/>
          </p:cNvSpPr>
          <p:nvPr>
            <p:ph type="title"/>
          </p:nvPr>
        </p:nvSpPr>
        <p:spPr/>
        <p:txBody>
          <a:bodyPr/>
          <a:lstStyle/>
          <a:p>
            <a:r>
              <a:rPr lang="en-ZA" dirty="0" smtClean="0"/>
              <a:t>Soil Classification</a:t>
            </a:r>
            <a:endParaRPr lang="en-ZA" dirty="0"/>
          </a:p>
        </p:txBody>
      </p:sp>
    </p:spTree>
    <p:extLst>
      <p:ext uri="{BB962C8B-B14F-4D97-AF65-F5344CB8AC3E}">
        <p14:creationId xmlns:p14="http://schemas.microsoft.com/office/powerpoint/2010/main" val="4202815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91440" tIns="45720" rIns="91440" bIns="45720" rtlCol="0">
            <a:normAutofit/>
          </a:bodyPr>
          <a:lstStyle/>
          <a:p>
            <a:r>
              <a:rPr lang="en-ZA" dirty="0"/>
              <a:t>Perceived hydrological order:</a:t>
            </a:r>
          </a:p>
          <a:p>
            <a:pPr lvl="1"/>
            <a:r>
              <a:rPr lang="en-ZA" dirty="0" smtClean="0"/>
              <a:t>red → driest</a:t>
            </a:r>
            <a:endParaRPr lang="en-ZA" dirty="0"/>
          </a:p>
          <a:p>
            <a:pPr lvl="1"/>
            <a:r>
              <a:rPr lang="en-ZA" dirty="0"/>
              <a:t>yellow → </a:t>
            </a:r>
            <a:r>
              <a:rPr lang="en-ZA" dirty="0" smtClean="0"/>
              <a:t>intermediate</a:t>
            </a:r>
            <a:endParaRPr lang="en-ZA" dirty="0"/>
          </a:p>
          <a:p>
            <a:pPr lvl="1"/>
            <a:r>
              <a:rPr lang="en-ZA" dirty="0"/>
              <a:t>grey → </a:t>
            </a:r>
            <a:r>
              <a:rPr lang="en-ZA" dirty="0" smtClean="0"/>
              <a:t>wettest</a:t>
            </a:r>
            <a:endParaRPr lang="en-ZA" dirty="0"/>
          </a:p>
        </p:txBody>
      </p:sp>
      <p:sp>
        <p:nvSpPr>
          <p:cNvPr id="3" name="Title 2"/>
          <p:cNvSpPr>
            <a:spLocks noGrp="1"/>
          </p:cNvSpPr>
          <p:nvPr>
            <p:ph type="title"/>
          </p:nvPr>
        </p:nvSpPr>
        <p:spPr/>
        <p:txBody>
          <a:bodyPr/>
          <a:lstStyle/>
          <a:p>
            <a:r>
              <a:rPr lang="en-ZA" dirty="0" smtClean="0"/>
              <a:t>Colour defined horizons </a:t>
            </a:r>
            <a:endParaRPr lang="en-ZA" dirty="0"/>
          </a:p>
        </p:txBody>
      </p:sp>
      <p:grpSp>
        <p:nvGrpSpPr>
          <p:cNvPr id="5" name="Group 4"/>
          <p:cNvGrpSpPr/>
          <p:nvPr/>
        </p:nvGrpSpPr>
        <p:grpSpPr>
          <a:xfrm>
            <a:off x="216403" y="3684283"/>
            <a:ext cx="8728654" cy="3005253"/>
            <a:chOff x="216403" y="3684283"/>
            <a:chExt cx="8728654" cy="3005253"/>
          </a:xfrm>
        </p:grpSpPr>
        <p:grpSp>
          <p:nvGrpSpPr>
            <p:cNvPr id="29" name="Group 28"/>
            <p:cNvGrpSpPr/>
            <p:nvPr/>
          </p:nvGrpSpPr>
          <p:grpSpPr>
            <a:xfrm>
              <a:off x="216403" y="3684283"/>
              <a:ext cx="8728654" cy="925817"/>
              <a:chOff x="216403" y="4027183"/>
              <a:chExt cx="8728654" cy="925817"/>
            </a:xfrm>
          </p:grpSpPr>
          <p:sp>
            <p:nvSpPr>
              <p:cNvPr id="4" name="Pentagon 3"/>
              <p:cNvSpPr/>
              <p:nvPr/>
            </p:nvSpPr>
            <p:spPr>
              <a:xfrm>
                <a:off x="463550" y="4394200"/>
                <a:ext cx="8216900" cy="558800"/>
              </a:xfrm>
              <a:prstGeom prst="homePlate">
                <a:avLst>
                  <a:gd name="adj" fmla="val 169549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p:cNvSpPr/>
              <p:nvPr/>
            </p:nvSpPr>
            <p:spPr>
              <a:xfrm>
                <a:off x="216403" y="4027183"/>
                <a:ext cx="491994" cy="369332"/>
              </a:xfrm>
              <a:prstGeom prst="rect">
                <a:avLst/>
              </a:prstGeom>
            </p:spPr>
            <p:txBody>
              <a:bodyPr wrap="none">
                <a:spAutoFit/>
              </a:bodyPr>
              <a:lstStyle/>
              <a:p>
                <a:r>
                  <a:rPr lang="en-ZA" dirty="0" smtClean="0"/>
                  <a:t>dry</a:t>
                </a:r>
                <a:endParaRPr lang="en-ZA" dirty="0"/>
              </a:p>
            </p:txBody>
          </p:sp>
          <p:sp>
            <p:nvSpPr>
              <p:cNvPr id="8" name="Rectangle 7"/>
              <p:cNvSpPr/>
              <p:nvPr/>
            </p:nvSpPr>
            <p:spPr>
              <a:xfrm>
                <a:off x="8406192" y="4027183"/>
                <a:ext cx="538865" cy="369332"/>
              </a:xfrm>
              <a:prstGeom prst="rect">
                <a:avLst/>
              </a:prstGeom>
            </p:spPr>
            <p:txBody>
              <a:bodyPr wrap="none">
                <a:spAutoFit/>
              </a:bodyPr>
              <a:lstStyle/>
              <a:p>
                <a:r>
                  <a:rPr lang="en-ZA" dirty="0" smtClean="0"/>
                  <a:t>wet</a:t>
                </a:r>
                <a:endParaRPr lang="en-ZA" dirty="0"/>
              </a:p>
            </p:txBody>
          </p:sp>
        </p:grpSp>
        <p:sp>
          <p:nvSpPr>
            <p:cNvPr id="9" name="TextBox 8"/>
            <p:cNvSpPr txBox="1"/>
            <p:nvPr/>
          </p:nvSpPr>
          <p:spPr>
            <a:xfrm rot="18000000">
              <a:off x="-114299" y="4933920"/>
              <a:ext cx="1363065" cy="369332"/>
            </a:xfrm>
            <a:prstGeom prst="rect">
              <a:avLst/>
            </a:prstGeom>
            <a:noFill/>
          </p:spPr>
          <p:txBody>
            <a:bodyPr wrap="none" rtlCol="0">
              <a:spAutoFit/>
            </a:bodyPr>
            <a:lstStyle/>
            <a:p>
              <a:r>
                <a:rPr lang="en-ZA" dirty="0" smtClean="0"/>
                <a:t>red apedal B</a:t>
              </a:r>
              <a:endParaRPr lang="en-ZA" dirty="0"/>
            </a:p>
          </p:txBody>
        </p:sp>
        <p:sp>
          <p:nvSpPr>
            <p:cNvPr id="10" name="TextBox 9"/>
            <p:cNvSpPr txBox="1"/>
            <p:nvPr/>
          </p:nvSpPr>
          <p:spPr>
            <a:xfrm rot="18000000">
              <a:off x="3692353" y="4980815"/>
              <a:ext cx="1471365" cy="369332"/>
            </a:xfrm>
            <a:prstGeom prst="rect">
              <a:avLst/>
            </a:prstGeom>
            <a:noFill/>
          </p:spPr>
          <p:txBody>
            <a:bodyPr wrap="none" rtlCol="0">
              <a:spAutoFit/>
            </a:bodyPr>
            <a:lstStyle/>
            <a:p>
              <a:r>
                <a:rPr lang="en-ZA" dirty="0" smtClean="0"/>
                <a:t>soft plinthic B</a:t>
              </a:r>
              <a:endParaRPr lang="en-ZA" dirty="0"/>
            </a:p>
          </p:txBody>
        </p:sp>
        <p:sp>
          <p:nvSpPr>
            <p:cNvPr id="11" name="TextBox 10"/>
            <p:cNvSpPr txBox="1"/>
            <p:nvPr/>
          </p:nvSpPr>
          <p:spPr>
            <a:xfrm rot="18000000">
              <a:off x="1339465" y="5346700"/>
              <a:ext cx="2316340" cy="369332"/>
            </a:xfrm>
            <a:prstGeom prst="rect">
              <a:avLst/>
            </a:prstGeom>
            <a:noFill/>
          </p:spPr>
          <p:txBody>
            <a:bodyPr wrap="none" rtlCol="0">
              <a:spAutoFit/>
            </a:bodyPr>
            <a:lstStyle/>
            <a:p>
              <a:r>
                <a:rPr lang="en-ZA" dirty="0" smtClean="0"/>
                <a:t>yellow brown apedal B</a:t>
              </a:r>
              <a:endParaRPr lang="en-ZA" dirty="0"/>
            </a:p>
          </p:txBody>
        </p:sp>
        <p:sp>
          <p:nvSpPr>
            <p:cNvPr id="12" name="TextBox 11"/>
            <p:cNvSpPr txBox="1"/>
            <p:nvPr/>
          </p:nvSpPr>
          <p:spPr>
            <a:xfrm rot="18000000">
              <a:off x="5830215" y="4801149"/>
              <a:ext cx="1056443" cy="369332"/>
            </a:xfrm>
            <a:prstGeom prst="rect">
              <a:avLst/>
            </a:prstGeom>
            <a:noFill/>
          </p:spPr>
          <p:txBody>
            <a:bodyPr wrap="none" rtlCol="0">
              <a:spAutoFit/>
            </a:bodyPr>
            <a:lstStyle/>
            <a:p>
              <a:r>
                <a:rPr lang="en-ZA" dirty="0" smtClean="0"/>
                <a:t>E horizon</a:t>
              </a:r>
              <a:endParaRPr lang="en-ZA" dirty="0"/>
            </a:p>
          </p:txBody>
        </p:sp>
        <p:sp>
          <p:nvSpPr>
            <p:cNvPr id="13" name="TextBox 12"/>
            <p:cNvSpPr txBox="1"/>
            <p:nvPr/>
          </p:nvSpPr>
          <p:spPr>
            <a:xfrm rot="18000000">
              <a:off x="7743783" y="4815726"/>
              <a:ext cx="1090107" cy="369332"/>
            </a:xfrm>
            <a:prstGeom prst="rect">
              <a:avLst/>
            </a:prstGeom>
            <a:noFill/>
          </p:spPr>
          <p:txBody>
            <a:bodyPr wrap="none" rtlCol="0">
              <a:spAutoFit/>
            </a:bodyPr>
            <a:lstStyle/>
            <a:p>
              <a:r>
                <a:rPr lang="en-ZA" dirty="0" smtClean="0"/>
                <a:t>G horizon</a:t>
              </a:r>
              <a:endParaRPr lang="en-ZA" dirty="0"/>
            </a:p>
          </p:txBody>
        </p:sp>
      </p:grpSp>
      <p:grpSp>
        <p:nvGrpSpPr>
          <p:cNvPr id="14" name="Group 13"/>
          <p:cNvGrpSpPr/>
          <p:nvPr/>
        </p:nvGrpSpPr>
        <p:grpSpPr>
          <a:xfrm>
            <a:off x="818804" y="4459066"/>
            <a:ext cx="6169581" cy="1034450"/>
            <a:chOff x="818804" y="4459066"/>
            <a:chExt cx="6169581" cy="1034450"/>
          </a:xfrm>
        </p:grpSpPr>
        <p:sp>
          <p:nvSpPr>
            <p:cNvPr id="15" name="TextBox 14"/>
            <p:cNvSpPr txBox="1"/>
            <p:nvPr/>
          </p:nvSpPr>
          <p:spPr>
            <a:xfrm rot="18000000">
              <a:off x="486245" y="4791625"/>
              <a:ext cx="1034450" cy="369332"/>
            </a:xfrm>
            <a:prstGeom prst="rect">
              <a:avLst/>
            </a:prstGeom>
            <a:noFill/>
            <a:ln>
              <a:solidFill>
                <a:schemeClr val="accent1"/>
              </a:solidFill>
            </a:ln>
          </p:spPr>
          <p:txBody>
            <a:bodyPr wrap="none" rtlCol="0">
              <a:spAutoFit/>
            </a:bodyPr>
            <a:lstStyle/>
            <a:p>
              <a:r>
                <a:rPr lang="en-ZA" dirty="0"/>
                <a:t>h</a:t>
              </a:r>
              <a:r>
                <a:rPr lang="en-ZA" dirty="0" smtClean="0"/>
                <a:t>ematite</a:t>
              </a:r>
              <a:endParaRPr lang="en-ZA" dirty="0"/>
            </a:p>
          </p:txBody>
        </p:sp>
        <p:sp>
          <p:nvSpPr>
            <p:cNvPr id="16" name="TextBox 15"/>
            <p:cNvSpPr txBox="1"/>
            <p:nvPr/>
          </p:nvSpPr>
          <p:spPr>
            <a:xfrm rot="18000000">
              <a:off x="6410021" y="4684648"/>
              <a:ext cx="787395" cy="369332"/>
            </a:xfrm>
            <a:prstGeom prst="rect">
              <a:avLst/>
            </a:prstGeom>
            <a:noFill/>
            <a:ln>
              <a:solidFill>
                <a:schemeClr val="accent1"/>
              </a:solidFill>
            </a:ln>
          </p:spPr>
          <p:txBody>
            <a:bodyPr wrap="none" rtlCol="0">
              <a:spAutoFit/>
            </a:bodyPr>
            <a:lstStyle/>
            <a:p>
              <a:r>
                <a:rPr lang="en-ZA" dirty="0" smtClean="0"/>
                <a:t>quartz</a:t>
              </a:r>
              <a:endParaRPr lang="en-ZA" dirty="0"/>
            </a:p>
          </p:txBody>
        </p:sp>
        <p:sp>
          <p:nvSpPr>
            <p:cNvPr id="17" name="TextBox 16"/>
            <p:cNvSpPr txBox="1"/>
            <p:nvPr/>
          </p:nvSpPr>
          <p:spPr>
            <a:xfrm rot="18000000">
              <a:off x="2751834" y="4763555"/>
              <a:ext cx="969624" cy="369332"/>
            </a:xfrm>
            <a:prstGeom prst="rect">
              <a:avLst/>
            </a:prstGeom>
            <a:noFill/>
            <a:ln>
              <a:solidFill>
                <a:schemeClr val="accent1"/>
              </a:solidFill>
            </a:ln>
          </p:spPr>
          <p:txBody>
            <a:bodyPr wrap="none" rtlCol="0">
              <a:spAutoFit/>
            </a:bodyPr>
            <a:lstStyle/>
            <a:p>
              <a:r>
                <a:rPr lang="en-ZA" dirty="0" smtClean="0"/>
                <a:t>goethite</a:t>
              </a:r>
              <a:endParaRPr lang="en-ZA" dirty="0"/>
            </a:p>
          </p:txBody>
        </p:sp>
      </p:grpSp>
    </p:spTree>
    <p:extLst>
      <p:ext uri="{BB962C8B-B14F-4D97-AF65-F5344CB8AC3E}">
        <p14:creationId xmlns:p14="http://schemas.microsoft.com/office/powerpoint/2010/main" val="2555606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55399" y="1610761"/>
            <a:ext cx="2633203" cy="4518577"/>
          </a:xfrm>
        </p:spPr>
      </p:pic>
      <p:sp>
        <p:nvSpPr>
          <p:cNvPr id="2" name="Title 1"/>
          <p:cNvSpPr>
            <a:spLocks noGrp="1"/>
          </p:cNvSpPr>
          <p:nvPr>
            <p:ph type="title"/>
          </p:nvPr>
        </p:nvSpPr>
        <p:spPr/>
        <p:txBody>
          <a:bodyPr/>
          <a:lstStyle/>
          <a:p>
            <a:r>
              <a:rPr lang="en-ZA" dirty="0" smtClean="0"/>
              <a:t>Colour definitions</a:t>
            </a:r>
            <a:endParaRPr lang="en-ZA" dirty="0"/>
          </a:p>
        </p:txBody>
      </p:sp>
      <p:sp>
        <p:nvSpPr>
          <p:cNvPr id="278531" name="Line 3"/>
          <p:cNvSpPr>
            <a:spLocks noChangeShapeType="1"/>
          </p:cNvSpPr>
          <p:nvPr/>
        </p:nvSpPr>
        <p:spPr bwMode="auto">
          <a:xfrm>
            <a:off x="5067473" y="1747158"/>
            <a:ext cx="35204" cy="1828799"/>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78532" name="Line 4"/>
          <p:cNvSpPr>
            <a:spLocks noChangeShapeType="1"/>
          </p:cNvSpPr>
          <p:nvPr/>
        </p:nvSpPr>
        <p:spPr bwMode="auto">
          <a:xfrm flipH="1" flipV="1">
            <a:off x="4310743" y="4155622"/>
            <a:ext cx="38372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78533" name="Line 5"/>
          <p:cNvSpPr>
            <a:spLocks noChangeShapeType="1"/>
          </p:cNvSpPr>
          <p:nvPr/>
        </p:nvSpPr>
        <p:spPr bwMode="auto">
          <a:xfrm>
            <a:off x="4697981" y="3560537"/>
            <a:ext cx="0" cy="60903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78534" name="AutoShape 6"/>
          <p:cNvSpPr>
            <a:spLocks noChangeArrowheads="1"/>
          </p:cNvSpPr>
          <p:nvPr/>
        </p:nvSpPr>
        <p:spPr bwMode="auto">
          <a:xfrm>
            <a:off x="6637338" y="2360680"/>
            <a:ext cx="1355725" cy="276999"/>
          </a:xfrm>
          <a:prstGeom prst="wedgeRectCallout">
            <a:avLst>
              <a:gd name="adj1" fmla="val -111056"/>
              <a:gd name="adj2" fmla="val 193807"/>
            </a:avLst>
          </a:prstGeom>
          <a:solidFill>
            <a:srgbClr val="FFFF00"/>
          </a:solidFill>
          <a:ln w="9525">
            <a:solidFill>
              <a:schemeClr val="tx1"/>
            </a:solidFill>
            <a:miter lim="800000"/>
            <a:headEnd/>
            <a:tailEnd/>
          </a:ln>
          <a:effectLst/>
          <a:extLst/>
        </p:spPr>
        <p:txBody>
          <a:bodyPr lIns="0" tIns="0" rIns="0" bIns="0" anchor="ctr" anchorCtr="0">
            <a:spAutoFit/>
          </a:bodyPr>
          <a:lstStyle/>
          <a:p>
            <a:pPr algn="ctr"/>
            <a:r>
              <a:rPr lang="en-US" dirty="0"/>
              <a:t>Yellow</a:t>
            </a:r>
          </a:p>
        </p:txBody>
      </p:sp>
      <p:sp>
        <p:nvSpPr>
          <p:cNvPr id="278535" name="AutoShape 7"/>
          <p:cNvSpPr>
            <a:spLocks noChangeArrowheads="1"/>
          </p:cNvSpPr>
          <p:nvPr/>
        </p:nvSpPr>
        <p:spPr bwMode="auto">
          <a:xfrm>
            <a:off x="1333274" y="2019366"/>
            <a:ext cx="952500" cy="276999"/>
          </a:xfrm>
          <a:prstGeom prst="wedgeRectCallout">
            <a:avLst>
              <a:gd name="adj1" fmla="val 257667"/>
              <a:gd name="adj2" fmla="val 433898"/>
            </a:avLst>
          </a:prstGeom>
          <a:solidFill>
            <a:schemeClr val="bg1">
              <a:lumMod val="75000"/>
            </a:schemeClr>
          </a:solidFill>
          <a:ln w="9525">
            <a:solidFill>
              <a:schemeClr val="tx1"/>
            </a:solidFill>
            <a:miter lim="800000"/>
            <a:headEnd/>
            <a:tailEnd/>
          </a:ln>
          <a:effectLst/>
          <a:extLst/>
        </p:spPr>
        <p:txBody>
          <a:bodyPr lIns="0" tIns="0" rIns="0" bIns="0" anchor="ctr" anchorCtr="0">
            <a:spAutoFit/>
          </a:bodyPr>
          <a:lstStyle/>
          <a:p>
            <a:pPr algn="ctr"/>
            <a:r>
              <a:rPr lang="en-US" dirty="0"/>
              <a:t>Grey</a:t>
            </a:r>
          </a:p>
        </p:txBody>
      </p:sp>
      <p:sp>
        <p:nvSpPr>
          <p:cNvPr id="13" name="Line 4"/>
          <p:cNvSpPr>
            <a:spLocks noChangeShapeType="1"/>
          </p:cNvSpPr>
          <p:nvPr/>
        </p:nvSpPr>
        <p:spPr bwMode="auto">
          <a:xfrm flipH="1" flipV="1">
            <a:off x="4683578" y="3573237"/>
            <a:ext cx="114572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19" name="Line 5"/>
          <p:cNvSpPr>
            <a:spLocks noChangeShapeType="1"/>
          </p:cNvSpPr>
          <p:nvPr/>
        </p:nvSpPr>
        <p:spPr bwMode="auto">
          <a:xfrm>
            <a:off x="4311878" y="4140994"/>
            <a:ext cx="0" cy="128825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3" name="AutoShape 6"/>
          <p:cNvSpPr>
            <a:spLocks noChangeArrowheads="1"/>
          </p:cNvSpPr>
          <p:nvPr/>
        </p:nvSpPr>
        <p:spPr bwMode="auto">
          <a:xfrm>
            <a:off x="6593795" y="4366373"/>
            <a:ext cx="1355725" cy="276999"/>
          </a:xfrm>
          <a:prstGeom prst="wedgeRectCallout">
            <a:avLst>
              <a:gd name="adj1" fmla="val -173685"/>
              <a:gd name="adj2" fmla="val -3669"/>
            </a:avLst>
          </a:prstGeom>
          <a:solidFill>
            <a:srgbClr val="FF0000"/>
          </a:solidFill>
          <a:ln w="9525">
            <a:solidFill>
              <a:schemeClr val="tx1"/>
            </a:solidFill>
            <a:miter lim="800000"/>
            <a:headEnd/>
            <a:tailEnd/>
          </a:ln>
          <a:effectLst/>
          <a:extLst/>
        </p:spPr>
        <p:txBody>
          <a:bodyPr lIns="0" tIns="0" rIns="0" bIns="0" anchor="ctr" anchorCtr="0">
            <a:spAutoFit/>
          </a:bodyPr>
          <a:lstStyle/>
          <a:p>
            <a:pPr algn="ctr"/>
            <a:r>
              <a:rPr lang="en-US" dirty="0" smtClean="0"/>
              <a:t>Red</a:t>
            </a:r>
            <a:endParaRPr lang="en-US" dirty="0"/>
          </a:p>
        </p:txBody>
      </p:sp>
    </p:spTree>
    <p:extLst>
      <p:ext uri="{BB962C8B-B14F-4D97-AF65-F5344CB8AC3E}">
        <p14:creationId xmlns:p14="http://schemas.microsoft.com/office/powerpoint/2010/main" val="812965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4" name="Picture 2" descr="P20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32138" y="2237014"/>
            <a:ext cx="2879725" cy="3812952"/>
          </a:xfrm>
          <a:prstGeom prst="rect">
            <a:avLst/>
          </a:prstGeom>
          <a:noFill/>
          <a:extLst>
            <a:ext uri="{909E8E84-426E-40DD-AFC4-6F175D3DCCD1}">
              <a14:hiddenFill xmlns:a14="http://schemas.microsoft.com/office/drawing/2010/main">
                <a:solidFill>
                  <a:srgbClr val="FFFFFF"/>
                </a:solidFill>
              </a14:hiddenFill>
            </a:ext>
          </a:extLst>
        </p:spPr>
      </p:pic>
      <p:sp>
        <p:nvSpPr>
          <p:cNvPr id="202757" name="Rectangle 5"/>
          <p:cNvSpPr>
            <a:spLocks noChangeArrowheads="1"/>
          </p:cNvSpPr>
          <p:nvPr/>
        </p:nvSpPr>
        <p:spPr bwMode="auto">
          <a:xfrm>
            <a:off x="3678531" y="1635404"/>
            <a:ext cx="1795684"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ZA" dirty="0">
                <a:solidFill>
                  <a:schemeClr val="tx1"/>
                </a:solidFill>
                <a:cs typeface="Times New Roman" pitchFamily="18" charset="0"/>
              </a:rPr>
              <a:t>P204 (Longlands)</a:t>
            </a:r>
            <a:endParaRPr lang="en-US" dirty="0">
              <a:solidFill>
                <a:schemeClr val="tx1"/>
              </a:solidFill>
            </a:endParaRPr>
          </a:p>
        </p:txBody>
      </p:sp>
      <p:pic>
        <p:nvPicPr>
          <p:cNvPr id="202755" name="Picture 3" descr="P226_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64275" y="2237013"/>
            <a:ext cx="2879725" cy="3812949"/>
          </a:xfrm>
          <a:prstGeom prst="rect">
            <a:avLst/>
          </a:prstGeom>
          <a:noFill/>
          <a:extLst>
            <a:ext uri="{909E8E84-426E-40DD-AFC4-6F175D3DCCD1}">
              <a14:hiddenFill xmlns:a14="http://schemas.microsoft.com/office/drawing/2010/main">
                <a:solidFill>
                  <a:srgbClr val="FFFFFF"/>
                </a:solidFill>
              </a14:hiddenFill>
            </a:ext>
          </a:extLst>
        </p:spPr>
      </p:pic>
      <p:sp>
        <p:nvSpPr>
          <p:cNvPr id="202759" name="Rectangle 7"/>
          <p:cNvSpPr>
            <a:spLocks noChangeArrowheads="1"/>
          </p:cNvSpPr>
          <p:nvPr/>
        </p:nvSpPr>
        <p:spPr bwMode="auto">
          <a:xfrm>
            <a:off x="6606779" y="1635404"/>
            <a:ext cx="1800621"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ZA" dirty="0">
                <a:solidFill>
                  <a:schemeClr val="tx1"/>
                </a:solidFill>
                <a:cs typeface="Times New Roman" pitchFamily="18" charset="0"/>
              </a:rPr>
              <a:t>P226 (Kroonstad)</a:t>
            </a:r>
            <a:endParaRPr lang="en-US" dirty="0">
              <a:solidFill>
                <a:schemeClr val="tx1"/>
              </a:solidFill>
            </a:endParaRPr>
          </a:p>
        </p:txBody>
      </p:sp>
      <p:sp>
        <p:nvSpPr>
          <p:cNvPr id="202758" name="Rectangle 6"/>
          <p:cNvSpPr>
            <a:spLocks noChangeArrowheads="1"/>
          </p:cNvSpPr>
          <p:nvPr/>
        </p:nvSpPr>
        <p:spPr bwMode="auto">
          <a:xfrm>
            <a:off x="812800" y="1635404"/>
            <a:ext cx="1733167"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ZA" dirty="0">
                <a:solidFill>
                  <a:schemeClr val="tx1"/>
                </a:solidFill>
                <a:cs typeface="Times New Roman" pitchFamily="18" charset="0"/>
              </a:rPr>
              <a:t>P210 (</a:t>
            </a:r>
            <a:r>
              <a:rPr lang="en-ZA" dirty="0" err="1">
                <a:solidFill>
                  <a:schemeClr val="tx1"/>
                </a:solidFill>
                <a:cs typeface="Times New Roman" pitchFamily="18" charset="0"/>
              </a:rPr>
              <a:t>Bloemdal</a:t>
            </a:r>
            <a:r>
              <a:rPr lang="en-ZA" dirty="0">
                <a:solidFill>
                  <a:schemeClr val="tx1"/>
                </a:solidFill>
                <a:cs typeface="Times New Roman" pitchFamily="18" charset="0"/>
              </a:rPr>
              <a:t>)</a:t>
            </a:r>
            <a:endParaRPr lang="en-US" dirty="0">
              <a:solidFill>
                <a:schemeClr val="tx1"/>
              </a:solidFill>
            </a:endParaRPr>
          </a:p>
        </p:txBody>
      </p:sp>
      <p:pic>
        <p:nvPicPr>
          <p:cNvPr id="202756" name="Picture 4" descr="P210_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237014"/>
            <a:ext cx="2879725" cy="3812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ZA" dirty="0" smtClean="0">
                <a:latin typeface="Arial" charset="0"/>
              </a:rPr>
              <a:t>Soil forms</a:t>
            </a:r>
            <a:endParaRPr lang="en-ZA" dirty="0"/>
          </a:p>
        </p:txBody>
      </p:sp>
    </p:spTree>
    <p:extLst>
      <p:ext uri="{BB962C8B-B14F-4D97-AF65-F5344CB8AC3E}">
        <p14:creationId xmlns:p14="http://schemas.microsoft.com/office/powerpoint/2010/main" val="323423586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AutoShape 2"/>
          <p:cNvSpPr>
            <a:spLocks noChangeArrowheads="1"/>
          </p:cNvSpPr>
          <p:nvPr/>
        </p:nvSpPr>
        <p:spPr bwMode="auto">
          <a:xfrm>
            <a:off x="4727575" y="3395663"/>
            <a:ext cx="1671638" cy="446087"/>
          </a:xfrm>
          <a:prstGeom prst="rightArrow">
            <a:avLst>
              <a:gd name="adj1" fmla="val 50000"/>
              <a:gd name="adj2" fmla="val 93683"/>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nvGrpSpPr>
          <p:cNvPr id="249859" name="Group 3"/>
          <p:cNvGrpSpPr>
            <a:grpSpLocks/>
          </p:cNvGrpSpPr>
          <p:nvPr/>
        </p:nvGrpSpPr>
        <p:grpSpPr bwMode="auto">
          <a:xfrm>
            <a:off x="3386138" y="1951038"/>
            <a:ext cx="2435225" cy="3522662"/>
            <a:chOff x="1642" y="1226"/>
            <a:chExt cx="1534" cy="2213"/>
          </a:xfrm>
        </p:grpSpPr>
        <p:sp>
          <p:nvSpPr>
            <p:cNvPr id="249860" name="AutoShape 4"/>
            <p:cNvSpPr>
              <a:spLocks noChangeArrowheads="1"/>
            </p:cNvSpPr>
            <p:nvPr/>
          </p:nvSpPr>
          <p:spPr bwMode="auto">
            <a:xfrm>
              <a:off x="2427" y="1226"/>
              <a:ext cx="749" cy="2213"/>
            </a:xfrm>
            <a:prstGeom prst="curvedRightArrow">
              <a:avLst>
                <a:gd name="adj1" fmla="val 59092"/>
                <a:gd name="adj2" fmla="val 118184"/>
                <a:gd name="adj3" fmla="val 33333"/>
              </a:avLst>
            </a:pr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49861" name="AutoShape 5"/>
            <p:cNvSpPr>
              <a:spLocks noChangeArrowheads="1"/>
            </p:cNvSpPr>
            <p:nvPr/>
          </p:nvSpPr>
          <p:spPr bwMode="auto">
            <a:xfrm flipH="1">
              <a:off x="1642" y="1226"/>
              <a:ext cx="782" cy="2213"/>
            </a:xfrm>
            <a:prstGeom prst="curvedRightArrow">
              <a:avLst>
                <a:gd name="adj1" fmla="val 56598"/>
                <a:gd name="adj2" fmla="val 113197"/>
                <a:gd name="adj3" fmla="val 33333"/>
              </a:avLst>
            </a:pr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grpSp>
        <p:nvGrpSpPr>
          <p:cNvPr id="2" name="Group 1"/>
          <p:cNvGrpSpPr/>
          <p:nvPr/>
        </p:nvGrpSpPr>
        <p:grpSpPr>
          <a:xfrm>
            <a:off x="3932238" y="2903538"/>
            <a:ext cx="1344612" cy="1082675"/>
            <a:chOff x="3932238" y="2903538"/>
            <a:chExt cx="1344612" cy="1082675"/>
          </a:xfrm>
        </p:grpSpPr>
        <p:sp>
          <p:nvSpPr>
            <p:cNvPr id="249863" name="Freeform 7"/>
            <p:cNvSpPr>
              <a:spLocks/>
            </p:cNvSpPr>
            <p:nvPr/>
          </p:nvSpPr>
          <p:spPr bwMode="auto">
            <a:xfrm>
              <a:off x="4105275" y="3781125"/>
              <a:ext cx="98425" cy="119237"/>
            </a:xfrm>
            <a:custGeom>
              <a:avLst/>
              <a:gdLst>
                <a:gd name="T0" fmla="*/ 1 w 62"/>
                <a:gd name="T1" fmla="*/ 75 h 75"/>
                <a:gd name="T2" fmla="*/ 0 w 62"/>
                <a:gd name="T3" fmla="*/ 0 h 75"/>
                <a:gd name="T4" fmla="*/ 62 w 62"/>
                <a:gd name="T5" fmla="*/ 57 h 75"/>
                <a:gd name="T6" fmla="*/ 1 w 62"/>
                <a:gd name="T7" fmla="*/ 75 h 75"/>
              </a:gdLst>
              <a:ahLst/>
              <a:cxnLst>
                <a:cxn ang="0">
                  <a:pos x="T0" y="T1"/>
                </a:cxn>
                <a:cxn ang="0">
                  <a:pos x="T2" y="T3"/>
                </a:cxn>
                <a:cxn ang="0">
                  <a:pos x="T4" y="T5"/>
                </a:cxn>
                <a:cxn ang="0">
                  <a:pos x="T6" y="T7"/>
                </a:cxn>
              </a:cxnLst>
              <a:rect l="0" t="0" r="r" b="b"/>
              <a:pathLst>
                <a:path w="62" h="75">
                  <a:moveTo>
                    <a:pt x="1" y="75"/>
                  </a:moveTo>
                  <a:lnTo>
                    <a:pt x="0" y="0"/>
                  </a:lnTo>
                  <a:lnTo>
                    <a:pt x="62" y="57"/>
                  </a:lnTo>
                  <a:lnTo>
                    <a:pt x="1" y="75"/>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4" name="Freeform 8"/>
            <p:cNvSpPr>
              <a:spLocks/>
            </p:cNvSpPr>
            <p:nvPr/>
          </p:nvSpPr>
          <p:spPr bwMode="auto">
            <a:xfrm rot="18995298">
              <a:off x="4154488" y="3682555"/>
              <a:ext cx="201612" cy="163753"/>
            </a:xfrm>
            <a:custGeom>
              <a:avLst/>
              <a:gdLst>
                <a:gd name="T0" fmla="*/ 0 w 127"/>
                <a:gd name="T1" fmla="*/ 81 h 103"/>
                <a:gd name="T2" fmla="*/ 115 w 127"/>
                <a:gd name="T3" fmla="*/ 0 h 103"/>
                <a:gd name="T4" fmla="*/ 127 w 127"/>
                <a:gd name="T5" fmla="*/ 103 h 103"/>
                <a:gd name="T6" fmla="*/ 0 w 127"/>
                <a:gd name="T7" fmla="*/ 81 h 103"/>
              </a:gdLst>
              <a:ahLst/>
              <a:cxnLst>
                <a:cxn ang="0">
                  <a:pos x="T0" y="T1"/>
                </a:cxn>
                <a:cxn ang="0">
                  <a:pos x="T2" y="T3"/>
                </a:cxn>
                <a:cxn ang="0">
                  <a:pos x="T4" y="T5"/>
                </a:cxn>
                <a:cxn ang="0">
                  <a:pos x="T6" y="T7"/>
                </a:cxn>
              </a:cxnLst>
              <a:rect l="0" t="0" r="r" b="b"/>
              <a:pathLst>
                <a:path w="127" h="103">
                  <a:moveTo>
                    <a:pt x="0" y="81"/>
                  </a:moveTo>
                  <a:lnTo>
                    <a:pt x="115" y="0"/>
                  </a:lnTo>
                  <a:lnTo>
                    <a:pt x="127" y="103"/>
                  </a:lnTo>
                  <a:lnTo>
                    <a:pt x="0" y="81"/>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5" name="Freeform 9"/>
            <p:cNvSpPr>
              <a:spLocks/>
            </p:cNvSpPr>
            <p:nvPr/>
          </p:nvSpPr>
          <p:spPr bwMode="auto">
            <a:xfrm rot="18995298">
              <a:off x="4002088" y="3413874"/>
              <a:ext cx="125412" cy="158983"/>
            </a:xfrm>
            <a:custGeom>
              <a:avLst/>
              <a:gdLst>
                <a:gd name="T0" fmla="*/ 46 w 79"/>
                <a:gd name="T1" fmla="*/ 0 h 100"/>
                <a:gd name="T2" fmla="*/ 0 w 79"/>
                <a:gd name="T3" fmla="*/ 100 h 100"/>
                <a:gd name="T4" fmla="*/ 79 w 79"/>
                <a:gd name="T5" fmla="*/ 34 h 100"/>
                <a:gd name="T6" fmla="*/ 46 w 79"/>
                <a:gd name="T7" fmla="*/ 0 h 100"/>
              </a:gdLst>
              <a:ahLst/>
              <a:cxnLst>
                <a:cxn ang="0">
                  <a:pos x="T0" y="T1"/>
                </a:cxn>
                <a:cxn ang="0">
                  <a:pos x="T2" y="T3"/>
                </a:cxn>
                <a:cxn ang="0">
                  <a:pos x="T4" y="T5"/>
                </a:cxn>
                <a:cxn ang="0">
                  <a:pos x="T6" y="T7"/>
                </a:cxn>
              </a:cxnLst>
              <a:rect l="0" t="0" r="r" b="b"/>
              <a:pathLst>
                <a:path w="79" h="100">
                  <a:moveTo>
                    <a:pt x="46" y="0"/>
                  </a:moveTo>
                  <a:lnTo>
                    <a:pt x="0" y="100"/>
                  </a:lnTo>
                  <a:lnTo>
                    <a:pt x="79" y="34"/>
                  </a:lnTo>
                  <a:lnTo>
                    <a:pt x="46"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6" name="Freeform 10"/>
            <p:cNvSpPr>
              <a:spLocks/>
            </p:cNvSpPr>
            <p:nvPr/>
          </p:nvSpPr>
          <p:spPr bwMode="auto">
            <a:xfrm rot="18995298">
              <a:off x="4090988" y="3405925"/>
              <a:ext cx="157162" cy="179651"/>
            </a:xfrm>
            <a:custGeom>
              <a:avLst/>
              <a:gdLst>
                <a:gd name="T0" fmla="*/ 51 w 99"/>
                <a:gd name="T1" fmla="*/ 0 h 113"/>
                <a:gd name="T2" fmla="*/ 0 w 99"/>
                <a:gd name="T3" fmla="*/ 113 h 113"/>
                <a:gd name="T4" fmla="*/ 99 w 99"/>
                <a:gd name="T5" fmla="*/ 53 h 113"/>
                <a:gd name="T6" fmla="*/ 51 w 99"/>
                <a:gd name="T7" fmla="*/ 0 h 113"/>
              </a:gdLst>
              <a:ahLst/>
              <a:cxnLst>
                <a:cxn ang="0">
                  <a:pos x="T0" y="T1"/>
                </a:cxn>
                <a:cxn ang="0">
                  <a:pos x="T2" y="T3"/>
                </a:cxn>
                <a:cxn ang="0">
                  <a:pos x="T4" y="T5"/>
                </a:cxn>
                <a:cxn ang="0">
                  <a:pos x="T6" y="T7"/>
                </a:cxn>
              </a:cxnLst>
              <a:rect l="0" t="0" r="r" b="b"/>
              <a:pathLst>
                <a:path w="99" h="113">
                  <a:moveTo>
                    <a:pt x="51" y="0"/>
                  </a:moveTo>
                  <a:lnTo>
                    <a:pt x="0" y="113"/>
                  </a:lnTo>
                  <a:lnTo>
                    <a:pt x="99" y="53"/>
                  </a:lnTo>
                  <a:lnTo>
                    <a:pt x="51"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7" name="Freeform 11"/>
            <p:cNvSpPr>
              <a:spLocks/>
            </p:cNvSpPr>
            <p:nvPr/>
          </p:nvSpPr>
          <p:spPr bwMode="auto">
            <a:xfrm rot="18995298">
              <a:off x="4237038" y="3434542"/>
              <a:ext cx="104775" cy="160573"/>
            </a:xfrm>
            <a:custGeom>
              <a:avLst/>
              <a:gdLst>
                <a:gd name="T0" fmla="*/ 44 w 66"/>
                <a:gd name="T1" fmla="*/ 0 h 101"/>
                <a:gd name="T2" fmla="*/ 0 w 66"/>
                <a:gd name="T3" fmla="*/ 101 h 101"/>
                <a:gd name="T4" fmla="*/ 66 w 66"/>
                <a:gd name="T5" fmla="*/ 60 h 101"/>
                <a:gd name="T6" fmla="*/ 44 w 66"/>
                <a:gd name="T7" fmla="*/ 0 h 101"/>
              </a:gdLst>
              <a:ahLst/>
              <a:cxnLst>
                <a:cxn ang="0">
                  <a:pos x="T0" y="T1"/>
                </a:cxn>
                <a:cxn ang="0">
                  <a:pos x="T2" y="T3"/>
                </a:cxn>
                <a:cxn ang="0">
                  <a:pos x="T4" y="T5"/>
                </a:cxn>
                <a:cxn ang="0">
                  <a:pos x="T6" y="T7"/>
                </a:cxn>
              </a:cxnLst>
              <a:rect l="0" t="0" r="r" b="b"/>
              <a:pathLst>
                <a:path w="66" h="101">
                  <a:moveTo>
                    <a:pt x="44" y="0"/>
                  </a:moveTo>
                  <a:lnTo>
                    <a:pt x="0" y="101"/>
                  </a:lnTo>
                  <a:lnTo>
                    <a:pt x="66" y="60"/>
                  </a:lnTo>
                  <a:lnTo>
                    <a:pt x="44" y="0"/>
                  </a:lnTo>
                  <a:close/>
                </a:path>
              </a:pathLst>
            </a:custGeom>
            <a:solidFill>
              <a:srgbClr val="FF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8" name="Freeform 12"/>
            <p:cNvSpPr>
              <a:spLocks/>
            </p:cNvSpPr>
            <p:nvPr/>
          </p:nvSpPr>
          <p:spPr bwMode="auto">
            <a:xfrm rot="18995298">
              <a:off x="3932238" y="2903538"/>
              <a:ext cx="1344612" cy="1082675"/>
            </a:xfrm>
            <a:custGeom>
              <a:avLst/>
              <a:gdLst>
                <a:gd name="T0" fmla="*/ 0 w 847"/>
                <a:gd name="T1" fmla="*/ 336 h 681"/>
                <a:gd name="T2" fmla="*/ 0 w 847"/>
                <a:gd name="T3" fmla="*/ 405 h 681"/>
                <a:gd name="T4" fmla="*/ 48 w 847"/>
                <a:gd name="T5" fmla="*/ 510 h 681"/>
                <a:gd name="T6" fmla="*/ 96 w 847"/>
                <a:gd name="T7" fmla="*/ 579 h 681"/>
                <a:gd name="T8" fmla="*/ 144 w 847"/>
                <a:gd name="T9" fmla="*/ 633 h 681"/>
                <a:gd name="T10" fmla="*/ 210 w 847"/>
                <a:gd name="T11" fmla="*/ 669 h 681"/>
                <a:gd name="T12" fmla="*/ 273 w 847"/>
                <a:gd name="T13" fmla="*/ 681 h 681"/>
                <a:gd name="T14" fmla="*/ 384 w 847"/>
                <a:gd name="T15" fmla="*/ 663 h 681"/>
                <a:gd name="T16" fmla="*/ 513 w 847"/>
                <a:gd name="T17" fmla="*/ 636 h 681"/>
                <a:gd name="T18" fmla="*/ 634 w 847"/>
                <a:gd name="T19" fmla="*/ 583 h 681"/>
                <a:gd name="T20" fmla="*/ 792 w 847"/>
                <a:gd name="T21" fmla="*/ 528 h 681"/>
                <a:gd name="T22" fmla="*/ 847 w 847"/>
                <a:gd name="T23" fmla="*/ 468 h 681"/>
                <a:gd name="T24" fmla="*/ 816 w 847"/>
                <a:gd name="T25" fmla="*/ 405 h 681"/>
                <a:gd name="T26" fmla="*/ 798 w 847"/>
                <a:gd name="T27" fmla="*/ 330 h 681"/>
                <a:gd name="T28" fmla="*/ 750 w 847"/>
                <a:gd name="T29" fmla="*/ 225 h 681"/>
                <a:gd name="T30" fmla="*/ 663 w 847"/>
                <a:gd name="T31" fmla="*/ 126 h 681"/>
                <a:gd name="T32" fmla="*/ 582 w 847"/>
                <a:gd name="T33" fmla="*/ 54 h 681"/>
                <a:gd name="T34" fmla="*/ 513 w 847"/>
                <a:gd name="T35" fmla="*/ 30 h 681"/>
                <a:gd name="T36" fmla="*/ 471 w 847"/>
                <a:gd name="T37" fmla="*/ 9 h 681"/>
                <a:gd name="T38" fmla="*/ 381 w 847"/>
                <a:gd name="T39" fmla="*/ 0 h 681"/>
                <a:gd name="T40" fmla="*/ 261 w 847"/>
                <a:gd name="T41" fmla="*/ 21 h 681"/>
                <a:gd name="T42" fmla="*/ 207 w 847"/>
                <a:gd name="T43" fmla="*/ 48 h 681"/>
                <a:gd name="T44" fmla="*/ 165 w 847"/>
                <a:gd name="T45" fmla="*/ 78 h 681"/>
                <a:gd name="T46" fmla="*/ 252 w 847"/>
                <a:gd name="T47" fmla="*/ 171 h 681"/>
                <a:gd name="T48" fmla="*/ 288 w 847"/>
                <a:gd name="T49" fmla="*/ 262 h 681"/>
                <a:gd name="T50" fmla="*/ 342 w 847"/>
                <a:gd name="T51" fmla="*/ 318 h 681"/>
                <a:gd name="T52" fmla="*/ 363 w 847"/>
                <a:gd name="T53" fmla="*/ 369 h 681"/>
                <a:gd name="T54" fmla="*/ 348 w 847"/>
                <a:gd name="T55" fmla="*/ 390 h 681"/>
                <a:gd name="T56" fmla="*/ 271 w 847"/>
                <a:gd name="T57" fmla="*/ 378 h 681"/>
                <a:gd name="T58" fmla="*/ 189 w 847"/>
                <a:gd name="T59" fmla="*/ 387 h 681"/>
                <a:gd name="T60" fmla="*/ 54 w 847"/>
                <a:gd name="T61" fmla="*/ 363 h 681"/>
                <a:gd name="T62" fmla="*/ 0 w 847"/>
                <a:gd name="T63" fmla="*/ 33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7" h="681">
                  <a:moveTo>
                    <a:pt x="0" y="336"/>
                  </a:moveTo>
                  <a:lnTo>
                    <a:pt x="0" y="405"/>
                  </a:lnTo>
                  <a:lnTo>
                    <a:pt x="48" y="510"/>
                  </a:lnTo>
                  <a:lnTo>
                    <a:pt x="96" y="579"/>
                  </a:lnTo>
                  <a:lnTo>
                    <a:pt x="144" y="633"/>
                  </a:lnTo>
                  <a:lnTo>
                    <a:pt x="210" y="669"/>
                  </a:lnTo>
                  <a:lnTo>
                    <a:pt x="273" y="681"/>
                  </a:lnTo>
                  <a:lnTo>
                    <a:pt x="384" y="663"/>
                  </a:lnTo>
                  <a:lnTo>
                    <a:pt x="513" y="636"/>
                  </a:lnTo>
                  <a:lnTo>
                    <a:pt x="634" y="583"/>
                  </a:lnTo>
                  <a:lnTo>
                    <a:pt x="792" y="528"/>
                  </a:lnTo>
                  <a:lnTo>
                    <a:pt x="847" y="468"/>
                  </a:lnTo>
                  <a:lnTo>
                    <a:pt x="816" y="405"/>
                  </a:lnTo>
                  <a:lnTo>
                    <a:pt x="798" y="330"/>
                  </a:lnTo>
                  <a:lnTo>
                    <a:pt x="750" y="225"/>
                  </a:lnTo>
                  <a:lnTo>
                    <a:pt x="663" y="126"/>
                  </a:lnTo>
                  <a:lnTo>
                    <a:pt x="582" y="54"/>
                  </a:lnTo>
                  <a:lnTo>
                    <a:pt x="513" y="30"/>
                  </a:lnTo>
                  <a:lnTo>
                    <a:pt x="471" y="9"/>
                  </a:lnTo>
                  <a:lnTo>
                    <a:pt x="381" y="0"/>
                  </a:lnTo>
                  <a:lnTo>
                    <a:pt x="261" y="21"/>
                  </a:lnTo>
                  <a:lnTo>
                    <a:pt x="207" y="48"/>
                  </a:lnTo>
                  <a:lnTo>
                    <a:pt x="165" y="78"/>
                  </a:lnTo>
                  <a:lnTo>
                    <a:pt x="252" y="171"/>
                  </a:lnTo>
                  <a:lnTo>
                    <a:pt x="288" y="262"/>
                  </a:lnTo>
                  <a:lnTo>
                    <a:pt x="342" y="318"/>
                  </a:lnTo>
                  <a:lnTo>
                    <a:pt x="363" y="369"/>
                  </a:lnTo>
                  <a:lnTo>
                    <a:pt x="348" y="390"/>
                  </a:lnTo>
                  <a:lnTo>
                    <a:pt x="271" y="378"/>
                  </a:lnTo>
                  <a:lnTo>
                    <a:pt x="189" y="387"/>
                  </a:lnTo>
                  <a:lnTo>
                    <a:pt x="54" y="363"/>
                  </a:lnTo>
                  <a:lnTo>
                    <a:pt x="0" y="336"/>
                  </a:lnTo>
                  <a:close/>
                </a:path>
              </a:pathLst>
            </a:custGeom>
            <a:solidFill>
              <a:srgbClr val="33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a:p>
          </p:txBody>
        </p:sp>
        <p:sp>
          <p:nvSpPr>
            <p:cNvPr id="249869" name="Oval 13"/>
            <p:cNvSpPr>
              <a:spLocks noChangeArrowheads="1"/>
            </p:cNvSpPr>
            <p:nvPr/>
          </p:nvSpPr>
          <p:spPr bwMode="auto">
            <a:xfrm rot="17962333">
              <a:off x="4192370" y="3107145"/>
              <a:ext cx="297298" cy="1476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49870" name="Oval 14"/>
            <p:cNvSpPr>
              <a:spLocks noChangeArrowheads="1"/>
            </p:cNvSpPr>
            <p:nvPr/>
          </p:nvSpPr>
          <p:spPr bwMode="auto">
            <a:xfrm rot="18995298">
              <a:off x="4257675" y="3157911"/>
              <a:ext cx="80962" cy="81081"/>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grpSp>
      <p:sp>
        <p:nvSpPr>
          <p:cNvPr id="249871" name="Text Box 15"/>
          <p:cNvSpPr txBox="1">
            <a:spLocks noChangeArrowheads="1"/>
          </p:cNvSpPr>
          <p:nvPr/>
        </p:nvSpPr>
        <p:spPr bwMode="auto">
          <a:xfrm>
            <a:off x="3114675" y="809625"/>
            <a:ext cx="2987675" cy="4683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a:t>Aerobic respiration</a:t>
            </a:r>
            <a:endParaRPr lang="en-GB" sz="2400" b="1"/>
          </a:p>
        </p:txBody>
      </p:sp>
      <p:sp>
        <p:nvSpPr>
          <p:cNvPr id="249872" name="Text Box 16"/>
          <p:cNvSpPr txBox="1">
            <a:spLocks noChangeArrowheads="1"/>
          </p:cNvSpPr>
          <p:nvPr/>
        </p:nvSpPr>
        <p:spPr bwMode="auto">
          <a:xfrm>
            <a:off x="1817688" y="24098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endParaRPr lang="en-ZA"/>
          </a:p>
        </p:txBody>
      </p:sp>
      <p:sp>
        <p:nvSpPr>
          <p:cNvPr id="249873" name="Text Box 17"/>
          <p:cNvSpPr txBox="1">
            <a:spLocks noChangeArrowheads="1"/>
          </p:cNvSpPr>
          <p:nvPr/>
        </p:nvSpPr>
        <p:spPr bwMode="auto">
          <a:xfrm>
            <a:off x="942975" y="4532313"/>
            <a:ext cx="23637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pt-BR" sz="2400" b="1"/>
              <a:t>CO</a:t>
            </a:r>
            <a:r>
              <a:rPr lang="pt-BR" sz="2400" b="1" baseline="-25000"/>
              <a:t>2</a:t>
            </a:r>
            <a:r>
              <a:rPr lang="pt-BR" sz="2400" b="1"/>
              <a:t> + 4e</a:t>
            </a:r>
            <a:r>
              <a:rPr lang="pt-BR" sz="2400" b="1" baseline="30000"/>
              <a:t>-</a:t>
            </a:r>
            <a:r>
              <a:rPr lang="pt-BR" sz="2400" b="1"/>
              <a:t> + 4H</a:t>
            </a:r>
            <a:r>
              <a:rPr lang="pt-BR" sz="2400" b="1" baseline="30000"/>
              <a:t>+</a:t>
            </a:r>
            <a:endParaRPr lang="en-GB" sz="2400" b="1" baseline="30000"/>
          </a:p>
        </p:txBody>
      </p:sp>
      <p:sp>
        <p:nvSpPr>
          <p:cNvPr id="249874" name="Text Box 18"/>
          <p:cNvSpPr txBox="1">
            <a:spLocks noChangeArrowheads="1"/>
          </p:cNvSpPr>
          <p:nvPr/>
        </p:nvSpPr>
        <p:spPr bwMode="auto">
          <a:xfrm>
            <a:off x="942975" y="1998663"/>
            <a:ext cx="189071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pt-BR" sz="2400" b="1"/>
              <a:t>CH</a:t>
            </a:r>
            <a:r>
              <a:rPr lang="pt-BR" sz="2400" b="1" baseline="-25000"/>
              <a:t>2</a:t>
            </a:r>
            <a:r>
              <a:rPr lang="pt-BR" sz="2400" b="1"/>
              <a:t>O + H</a:t>
            </a:r>
            <a:r>
              <a:rPr lang="pt-BR" sz="2400" b="1" baseline="-25000"/>
              <a:t>2</a:t>
            </a:r>
            <a:r>
              <a:rPr lang="pt-BR" sz="2400" b="1"/>
              <a:t>O</a:t>
            </a:r>
            <a:endParaRPr lang="en-GB" sz="2400" b="1"/>
          </a:p>
        </p:txBody>
      </p:sp>
      <p:sp>
        <p:nvSpPr>
          <p:cNvPr id="249875" name="Text Box 19"/>
          <p:cNvSpPr txBox="1">
            <a:spLocks noChangeArrowheads="1"/>
          </p:cNvSpPr>
          <p:nvPr/>
        </p:nvSpPr>
        <p:spPr bwMode="auto">
          <a:xfrm>
            <a:off x="6056313" y="2012950"/>
            <a:ext cx="214312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a:t>O</a:t>
            </a:r>
            <a:r>
              <a:rPr lang="en-US" sz="2400" b="1" baseline="-25000"/>
              <a:t>2</a:t>
            </a:r>
            <a:r>
              <a:rPr lang="en-US" sz="2400" b="1"/>
              <a:t> + 4e</a:t>
            </a:r>
            <a:r>
              <a:rPr lang="en-US" sz="2400" b="1" baseline="30000"/>
              <a:t>-</a:t>
            </a:r>
            <a:r>
              <a:rPr lang="en-US" sz="2400" b="1"/>
              <a:t> + 4H</a:t>
            </a:r>
            <a:r>
              <a:rPr lang="en-US" sz="2400" b="1" baseline="30000"/>
              <a:t>+</a:t>
            </a:r>
            <a:endParaRPr lang="en-GB" sz="2400" b="1" baseline="30000"/>
          </a:p>
        </p:txBody>
      </p:sp>
      <p:sp>
        <p:nvSpPr>
          <p:cNvPr id="249876" name="Text Box 20"/>
          <p:cNvSpPr txBox="1">
            <a:spLocks noChangeArrowheads="1"/>
          </p:cNvSpPr>
          <p:nvPr/>
        </p:nvSpPr>
        <p:spPr bwMode="auto">
          <a:xfrm>
            <a:off x="6056313" y="4554538"/>
            <a:ext cx="100806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a:t>2 H</a:t>
            </a:r>
            <a:r>
              <a:rPr lang="en-US" sz="2400" b="1" baseline="-25000"/>
              <a:t>2</a:t>
            </a:r>
            <a:r>
              <a:rPr lang="en-US" sz="2400" b="1"/>
              <a:t>O</a:t>
            </a:r>
            <a:endParaRPr lang="en-GB" sz="2400" b="1"/>
          </a:p>
        </p:txBody>
      </p:sp>
      <p:sp>
        <p:nvSpPr>
          <p:cNvPr id="249877" name="Text Box 21"/>
          <p:cNvSpPr txBox="1">
            <a:spLocks noChangeArrowheads="1"/>
          </p:cNvSpPr>
          <p:nvPr/>
        </p:nvSpPr>
        <p:spPr bwMode="auto">
          <a:xfrm>
            <a:off x="6569075" y="3389313"/>
            <a:ext cx="11842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400" b="1">
                <a:solidFill>
                  <a:srgbClr val="0000B4"/>
                </a:solidFill>
              </a:rPr>
              <a:t>energy</a:t>
            </a:r>
            <a:endParaRPr lang="en-GB" sz="2400" b="1">
              <a:solidFill>
                <a:srgbClr val="0000B4"/>
              </a:solidFill>
            </a:endParaRPr>
          </a:p>
        </p:txBody>
      </p:sp>
      <p:sp>
        <p:nvSpPr>
          <p:cNvPr id="249879" name="AutoShape 23"/>
          <p:cNvSpPr>
            <a:spLocks noChangeArrowheads="1"/>
          </p:cNvSpPr>
          <p:nvPr/>
        </p:nvSpPr>
        <p:spPr bwMode="auto">
          <a:xfrm>
            <a:off x="2398713" y="3395663"/>
            <a:ext cx="1379537" cy="446087"/>
          </a:xfrm>
          <a:prstGeom prst="rightArrow">
            <a:avLst>
              <a:gd name="adj1" fmla="val 50000"/>
              <a:gd name="adj2" fmla="val 77313"/>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a:p>
        </p:txBody>
      </p:sp>
      <p:sp>
        <p:nvSpPr>
          <p:cNvPr id="249880" name="Text Box 24"/>
          <p:cNvSpPr txBox="1">
            <a:spLocks noChangeArrowheads="1"/>
          </p:cNvSpPr>
          <p:nvPr/>
        </p:nvSpPr>
        <p:spPr bwMode="auto">
          <a:xfrm>
            <a:off x="0" y="3389313"/>
            <a:ext cx="23018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400" b="1">
                <a:solidFill>
                  <a:srgbClr val="0000B4"/>
                </a:solidFill>
              </a:rPr>
              <a:t>organic matter</a:t>
            </a:r>
            <a:endParaRPr lang="en-GB" sz="2400" b="1">
              <a:solidFill>
                <a:srgbClr val="0000B4"/>
              </a:solidFill>
            </a:endParaRPr>
          </a:p>
        </p:txBody>
      </p:sp>
    </p:spTree>
    <p:extLst>
      <p:ext uri="{BB962C8B-B14F-4D97-AF65-F5344CB8AC3E}">
        <p14:creationId xmlns:p14="http://schemas.microsoft.com/office/powerpoint/2010/main" val="2177617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lIns="0" tIns="0" rIns="0" bIns="0" rtlCol="0" anchor="ctr"/>
      <a:lstStyle>
        <a:defPPr algn="ctr">
          <a:defRPr sz="1000" dirty="0" smtClean="0">
            <a:solidFill>
              <a:schemeClr val="tx1"/>
            </a:solidFill>
            <a:latin typeface="Arial" panose="020B0604020202020204" pitchFamily="34" charset="0"/>
            <a:ea typeface="Calibri" panose="020F0502020204030204" pitchFamily="34" charset="0"/>
            <a:cs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27489</TotalTime>
  <Words>1261</Words>
  <Application>Microsoft Macintosh PowerPoint</Application>
  <PresentationFormat>On-screen Show (4:3)</PresentationFormat>
  <Paragraphs>315</Paragraphs>
  <Slides>44</Slides>
  <Notes>10</Notes>
  <HiddenSlides>3</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44</vt:i4>
      </vt:variant>
    </vt:vector>
  </HeadingPairs>
  <TitlesOfParts>
    <vt:vector size="53" baseType="lpstr">
      <vt:lpstr>Arial</vt:lpstr>
      <vt:lpstr>Arial Bold</vt:lpstr>
      <vt:lpstr>Calibri</vt:lpstr>
      <vt:lpstr>Cambria Math</vt:lpstr>
      <vt:lpstr>Times New Roman</vt:lpstr>
      <vt:lpstr>Wingdings</vt:lpstr>
      <vt:lpstr>Wingdings 3</vt:lpstr>
      <vt:lpstr>1_Office Theme</vt:lpstr>
      <vt:lpstr>Office Theme</vt:lpstr>
      <vt:lpstr>PowerPoint Presentation</vt:lpstr>
      <vt:lpstr>Dedication</vt:lpstr>
      <vt:lpstr>A grain of sand</vt:lpstr>
      <vt:lpstr>Introduction</vt:lpstr>
      <vt:lpstr>Soil Classification</vt:lpstr>
      <vt:lpstr>Colour defined horizons </vt:lpstr>
      <vt:lpstr>Colour definitions</vt:lpstr>
      <vt:lpstr>Soil forms</vt:lpstr>
      <vt:lpstr>PowerPoint Presentation</vt:lpstr>
      <vt:lpstr>PowerPoint Presentation</vt:lpstr>
      <vt:lpstr>Fe determines colour</vt:lpstr>
      <vt:lpstr>Fe determines colour</vt:lpstr>
      <vt:lpstr>Reduction sequence</vt:lpstr>
      <vt:lpstr>Stagnic colour pattern</vt:lpstr>
      <vt:lpstr>Stagnic colour pattern</vt:lpstr>
      <vt:lpstr>Stagnic colour pattern</vt:lpstr>
      <vt:lpstr>Stagnic colour pattern</vt:lpstr>
      <vt:lpstr>Gleyic colour pattern</vt:lpstr>
      <vt:lpstr>Gleyic colour pattern</vt:lpstr>
      <vt:lpstr>Munsell colour definitions</vt:lpstr>
      <vt:lpstr>Weatherley</vt:lpstr>
      <vt:lpstr>PowerPoint Presentation</vt:lpstr>
      <vt:lpstr>Degree of water saturation (S0.7)</vt:lpstr>
      <vt:lpstr>PowerPoint Presentation</vt:lpstr>
      <vt:lpstr>ADs&gt;0.7 per horizon</vt:lpstr>
      <vt:lpstr>Florisbad</vt:lpstr>
      <vt:lpstr>Florisbad</vt:lpstr>
      <vt:lpstr>Application</vt:lpstr>
      <vt:lpstr>Hydropedology</vt:lpstr>
      <vt:lpstr>Wetlands</vt:lpstr>
      <vt:lpstr>Wetlands</vt:lpstr>
      <vt:lpstr>Image analysis</vt:lpstr>
      <vt:lpstr>Rift valley fever</vt:lpstr>
      <vt:lpstr>RVF sheep mortality (2010)</vt:lpstr>
      <vt:lpstr>RFV study sites</vt:lpstr>
      <vt:lpstr>Prediction of RVF outbreak site</vt:lpstr>
      <vt:lpstr>One Health</vt:lpstr>
      <vt:lpstr>RVF partners</vt:lpstr>
      <vt:lpstr>Iphakade at the UFS</vt:lpstr>
      <vt:lpstr>Iphakade totals at UFS</vt:lpstr>
      <vt:lpstr>The Future</vt:lpstr>
      <vt:lpstr>The world</vt:lpstr>
      <vt:lpstr>Conclusion</vt:lpstr>
      <vt:lpstr>Thank you!</vt:lpstr>
    </vt:vector>
  </TitlesOfParts>
  <Company>University of the Free State</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uvp</dc:creator>
  <cp:lastModifiedBy>vicky simpson</cp:lastModifiedBy>
  <cp:revision>87</cp:revision>
  <cp:lastPrinted>2018-10-18T09:21:24Z</cp:lastPrinted>
  <dcterms:created xsi:type="dcterms:W3CDTF">2018-09-24T09:52:37Z</dcterms:created>
  <dcterms:modified xsi:type="dcterms:W3CDTF">2018-11-05T07:49:51Z</dcterms:modified>
</cp:coreProperties>
</file>