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9" r:id="rId2"/>
    <p:sldId id="380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256" r:id="rId18"/>
    <p:sldId id="341" r:id="rId19"/>
    <p:sldId id="342" r:id="rId20"/>
    <p:sldId id="343" r:id="rId21"/>
    <p:sldId id="344" r:id="rId22"/>
    <p:sldId id="345" r:id="rId23"/>
    <p:sldId id="335" r:id="rId24"/>
    <p:sldId id="337" r:id="rId25"/>
    <p:sldId id="338" r:id="rId26"/>
    <p:sldId id="339" r:id="rId27"/>
    <p:sldId id="340" r:id="rId28"/>
    <p:sldId id="327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20" r:id="rId37"/>
    <p:sldId id="324" r:id="rId38"/>
    <p:sldId id="323" r:id="rId39"/>
    <p:sldId id="321" r:id="rId40"/>
    <p:sldId id="322" r:id="rId41"/>
    <p:sldId id="325" r:id="rId42"/>
    <p:sldId id="326" r:id="rId43"/>
    <p:sldId id="313" r:id="rId44"/>
    <p:sldId id="319" r:id="rId45"/>
    <p:sldId id="318" r:id="rId46"/>
    <p:sldId id="317" r:id="rId47"/>
    <p:sldId id="316" r:id="rId48"/>
    <p:sldId id="315" r:id="rId49"/>
    <p:sldId id="314" r:id="rId50"/>
    <p:sldId id="303" r:id="rId51"/>
    <p:sldId id="310" r:id="rId52"/>
    <p:sldId id="304" r:id="rId53"/>
    <p:sldId id="305" r:id="rId54"/>
    <p:sldId id="306" r:id="rId55"/>
    <p:sldId id="307" r:id="rId56"/>
    <p:sldId id="308" r:id="rId57"/>
    <p:sldId id="309" r:id="rId58"/>
    <p:sldId id="311" r:id="rId59"/>
    <p:sldId id="312" r:id="rId60"/>
    <p:sldId id="290" r:id="rId61"/>
    <p:sldId id="291" r:id="rId62"/>
    <p:sldId id="292" r:id="rId63"/>
    <p:sldId id="293" r:id="rId64"/>
    <p:sldId id="294" r:id="rId65"/>
    <p:sldId id="295" r:id="rId66"/>
    <p:sldId id="296" r:id="rId67"/>
    <p:sldId id="297" r:id="rId68"/>
    <p:sldId id="298" r:id="rId69"/>
    <p:sldId id="299" r:id="rId70"/>
    <p:sldId id="300" r:id="rId71"/>
    <p:sldId id="301" r:id="rId72"/>
    <p:sldId id="302" r:id="rId73"/>
    <p:sldId id="277" r:id="rId74"/>
    <p:sldId id="278" r:id="rId75"/>
    <p:sldId id="279" r:id="rId76"/>
    <p:sldId id="280" r:id="rId77"/>
    <p:sldId id="281" r:id="rId78"/>
    <p:sldId id="282" r:id="rId79"/>
    <p:sldId id="283" r:id="rId80"/>
    <p:sldId id="284" r:id="rId81"/>
    <p:sldId id="285" r:id="rId82"/>
    <p:sldId id="286" r:id="rId83"/>
    <p:sldId id="287" r:id="rId84"/>
    <p:sldId id="288" r:id="rId85"/>
    <p:sldId id="289" r:id="rId86"/>
    <p:sldId id="273" r:id="rId87"/>
    <p:sldId id="274" r:id="rId88"/>
    <p:sldId id="275" r:id="rId89"/>
    <p:sldId id="276" r:id="rId90"/>
    <p:sldId id="269" r:id="rId91"/>
    <p:sldId id="270" r:id="rId92"/>
    <p:sldId id="271" r:id="rId93"/>
    <p:sldId id="272" r:id="rId94"/>
    <p:sldId id="262" r:id="rId95"/>
    <p:sldId id="266" r:id="rId96"/>
    <p:sldId id="264" r:id="rId97"/>
    <p:sldId id="265" r:id="rId98"/>
    <p:sldId id="267" r:id="rId99"/>
    <p:sldId id="268" r:id="rId100"/>
    <p:sldId id="257" r:id="rId101"/>
    <p:sldId id="258" r:id="rId102"/>
    <p:sldId id="260" r:id="rId103"/>
    <p:sldId id="261" r:id="rId104"/>
    <p:sldId id="336" r:id="rId105"/>
    <p:sldId id="346" r:id="rId106"/>
    <p:sldId id="347" r:id="rId107"/>
    <p:sldId id="348" r:id="rId108"/>
    <p:sldId id="349" r:id="rId109"/>
    <p:sldId id="350" r:id="rId110"/>
    <p:sldId id="351" r:id="rId111"/>
    <p:sldId id="352" r:id="rId112"/>
    <p:sldId id="378" r:id="rId113"/>
    <p:sldId id="353" r:id="rId114"/>
    <p:sldId id="354" r:id="rId115"/>
    <p:sldId id="355" r:id="rId116"/>
    <p:sldId id="356" r:id="rId117"/>
    <p:sldId id="357" r:id="rId118"/>
    <p:sldId id="358" r:id="rId119"/>
    <p:sldId id="359" r:id="rId120"/>
    <p:sldId id="360" r:id="rId121"/>
    <p:sldId id="361" r:id="rId122"/>
    <p:sldId id="362" r:id="rId123"/>
    <p:sldId id="363" r:id="rId124"/>
    <p:sldId id="364" r:id="rId125"/>
    <p:sldId id="365" r:id="rId126"/>
    <p:sldId id="366" r:id="rId127"/>
    <p:sldId id="367" r:id="rId128"/>
    <p:sldId id="368" r:id="rId129"/>
    <p:sldId id="369" r:id="rId130"/>
    <p:sldId id="370" r:id="rId131"/>
    <p:sldId id="371" r:id="rId132"/>
    <p:sldId id="372" r:id="rId133"/>
    <p:sldId id="373" r:id="rId134"/>
    <p:sldId id="374" r:id="rId135"/>
    <p:sldId id="375" r:id="rId136"/>
    <p:sldId id="376" r:id="rId1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0698" autoAdjust="0"/>
  </p:normalViewPr>
  <p:slideViewPr>
    <p:cSldViewPr>
      <p:cViewPr>
        <p:scale>
          <a:sx n="75" d="100"/>
          <a:sy n="75" d="100"/>
        </p:scale>
        <p:origin x="-1824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1F3A3-D16C-4190-BFEA-3318ED9E8311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61601-4BA1-4BDF-B304-5B601DBB4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png"/><Relationship Id="rId2" Type="http://schemas.openxmlformats.org/officeDocument/2006/relationships/hyperlink" Target="http://cbio.ufs.ac.za/mascot/cgi/master_results.pl?file=../data/20091007/F001463.dat" TargetMode="Externa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5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7.png"/><Relationship Id="rId2" Type="http://schemas.openxmlformats.org/officeDocument/2006/relationships/image" Target="../media/image2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8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1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2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4.png"/><Relationship Id="rId2" Type="http://schemas.openxmlformats.org/officeDocument/2006/relationships/image" Target="../media/image2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5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7.png"/><Relationship Id="rId2" Type="http://schemas.openxmlformats.org/officeDocument/2006/relationships/image" Target="../media/image2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8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1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png"/><Relationship Id="rId2" Type="http://schemas.openxmlformats.org/officeDocument/2006/relationships/image" Target="../media/image2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6.png"/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7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png"/><Relationship Id="rId2" Type="http://schemas.openxmlformats.org/officeDocument/2006/relationships/image" Target="../media/image2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0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://cbio.ufs.ac.za/mascot/cgi/getseq.pl?SwissProt_DB+H1_YEAST+seq" TargetMode="External"/><Relationship Id="rId2" Type="http://schemas.openxmlformats.org/officeDocument/2006/relationships/hyperlink" Target="http://www.ncbi.nlm.nih.gov/blast/Blast.cgi?ALIGNMENTS=50&amp;ALIGNMENT_VIEW=Pairwise&amp;AUTO_FORMAT=Semiauto&amp;CDD_SEARCH=on&amp;CLIENT=web&amp;COMPOSITION_BASED_STATISTICS=on&amp;DATABASE=nr&amp;DESCRIPTIONS=100&amp;ENTREZ_QUERY=(none)&amp;EXPECT=10&amp;FILTER=L&amp;FORMAT_BLOCK_ON_RESPAGE=None&amp;FORMAT_OBJECT=Alignment&amp;FORMAT_TYPE=HTML&amp;GAPCOSTS=11+1&amp;I_THRESH=0.001&amp;LAYOUT=TwoWindows&amp;MATRIX_NAME=BLOSUM62&amp;NCBI_GI=on&amp;PAGE=Proteins&amp;PROGRAM=blastp&amp;QUERY=MAPKKSTTKTTSKGKKPATSKGKEKSTSKAAIKKTTAKKEEASSKSYRELIIEGLTALKERKGSSRPALKKFIKENYPIVGSASNFDLYFNNAIKKGVEAGDFEQPKGPAGAVKLAKKKSPEVKKEKEVSPKPKQAATSVSATASKAKAASTKLAPKKVVKKKSPTVTAKKASSPSSLTYKEMILKSMPQLNDGKGSSRIVLKKYVKDTFSSKLKTSSNFDYLFNSAIKKCVENGELVQPKGPSGIIKLNKKKVKLST&amp;SERVICE=plain&amp;SET_DEFAULTS.x=9&amp;SET_DEFAULTS.y=5&amp;SHOW_OVERVIEW=on&amp;WORD_SIZE=3&amp;END_OF_HTTPGET=Ye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2.png"/><Relationship Id="rId5" Type="http://schemas.openxmlformats.org/officeDocument/2006/relationships/image" Target="../media/image271.png"/><Relationship Id="rId4" Type="http://schemas.openxmlformats.org/officeDocument/2006/relationships/hyperlink" Target="http://www.ncbi.nlm.nih.gov/Taxonomy/Browser/wwwtax.cgi?lvl=0&amp;id=559292" TargetMode="Externa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hyperlink" Target="http://cbio.ufs.ac.za/mascot/cgi/master_results.pl?file=../data/20140613/F008957.dat&amp;REPTYPE=peptide&amp;_sigthreshold=0.05&amp;REPORT=AUTO&amp;_noerrortolerant=0&amp;_server_mudpit_switch=99999999&amp;_ignoreionsscorebelow=0&amp;_showsubsets=0&amp;_showpopups=TRUE&amp;_sortunassigned=scoredown&amp;_requireboldred=0" TargetMode="Externa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3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5.png"/><Relationship Id="rId2" Type="http://schemas.openxmlformats.org/officeDocument/2006/relationships/image" Target="../media/image2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6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8.png"/><Relationship Id="rId2" Type="http://schemas.openxmlformats.org/officeDocument/2006/relationships/image" Target="../media/image2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9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2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4.png"/><Relationship Id="rId2" Type="http://schemas.openxmlformats.org/officeDocument/2006/relationships/image" Target="../media/image2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5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7.png"/><Relationship Id="rId2" Type="http://schemas.openxmlformats.org/officeDocument/2006/relationships/image" Target="../media/image2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1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3.png"/><Relationship Id="rId2" Type="http://schemas.openxmlformats.org/officeDocument/2006/relationships/image" Target="../media/image2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4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6.png"/><Relationship Id="rId2" Type="http://schemas.openxmlformats.org/officeDocument/2006/relationships/image" Target="../media/image2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7.png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hyperlink" Target="http://cbio.ufs.ac.za/mascot/cgi/peptide_view.pl?file=../data/20140613/F008958.dat&amp;query=429&amp;hit=1&amp;index=H1_YEAST&amp;px=1&amp;section=5&amp;ave_thresh=43" TargetMode="External"/><Relationship Id="rId13" Type="http://schemas.openxmlformats.org/officeDocument/2006/relationships/hyperlink" Target="http://cbio.ufs.ac.za/mascot/cgi/peptide_view.pl?file=../data/20140613/F008958.dat&amp;query=362&amp;hit=1&amp;index=H1_YEAST&amp;px=1&amp;section=5&amp;ave_thresh=43" TargetMode="External"/><Relationship Id="rId18" Type="http://schemas.openxmlformats.org/officeDocument/2006/relationships/image" Target="../media/image299.png"/><Relationship Id="rId3" Type="http://schemas.openxmlformats.org/officeDocument/2006/relationships/hyperlink" Target="http://cbio.ufs.ac.za/mascot/cgi/getseq.pl?SwissProt_DB+H1_YEAST+seq" TargetMode="External"/><Relationship Id="rId7" Type="http://schemas.openxmlformats.org/officeDocument/2006/relationships/hyperlink" Target="http://cbio.ufs.ac.za/mascot/cgi/peptide_view.pl?file=../data/20140613/F008958.dat&amp;query=490&amp;hit=4&amp;index=H1_YEAST&amp;px=1&amp;section=5&amp;ave_thresh=43" TargetMode="External"/><Relationship Id="rId12" Type="http://schemas.openxmlformats.org/officeDocument/2006/relationships/hyperlink" Target="http://cbio.ufs.ac.za/mascot/cgi/peptide_view.pl?file=../data/20140613/F008958.dat&amp;query=428&amp;hit=1&amp;index=H1_YEAST&amp;px=1&amp;section=5&amp;ave_thresh=43" TargetMode="External"/><Relationship Id="rId17" Type="http://schemas.openxmlformats.org/officeDocument/2006/relationships/image" Target="../media/image298.png"/><Relationship Id="rId2" Type="http://schemas.openxmlformats.org/officeDocument/2006/relationships/hyperlink" Target="http://www.ncbi.nlm.nih.gov/blast/Blast.cgi?ALIGNMENTS=50&amp;ALIGNMENT_VIEW=Pairwise&amp;AUTO_FORMAT=Semiauto&amp;CDD_SEARCH=on&amp;CLIENT=web&amp;COMPOSITION_BASED_STATISTICS=on&amp;DATABASE=nr&amp;DESCRIPTIONS=100&amp;ENTREZ_QUERY=(none)&amp;EXPECT=10&amp;FILTER=L&amp;FORMAT_BLOCK_ON_RESPAGE=None&amp;FORMAT_OBJECT=Alignment&amp;FORMAT_TYPE=HTML&amp;GAPCOSTS=11+1&amp;I_THRESH=0.001&amp;LAYOUT=TwoWindows&amp;MATRIX_NAME=BLOSUM62&amp;NCBI_GI=on&amp;PAGE=Proteins&amp;PROGRAM=blastp&amp;QUERY=MAPKKSTTKTTSKGKKPATSKGKEKSTSKAAIKKTTAKKEEASSKSYRELIIEGLTALKERKGSSRPALKKFIKENYPIVGSASNFDLYFNNAIKKGVEAGDFEQPKGPAGAVKLAKKKSPEVKKEKEVSPKPKQAATSVSATASKAKAASTKLAPKKVVKKKSPTVTAKKASSPSSLTYKEMILKSMPQLNDGKGSSRIVLKKYVKDTFSSKLKTSSNFDYLFNSAIKKCVENGELVQPKGPSGIIKLNKKKVKLST&amp;SERVICE=plain&amp;SET_DEFAULTS.x=9&amp;SET_DEFAULTS.y=5&amp;SHOW_OVERVIEW=on&amp;WORD_SIZE=3&amp;END_OF_HTTPGET=Yes" TargetMode="External"/><Relationship Id="rId16" Type="http://schemas.openxmlformats.org/officeDocument/2006/relationships/hyperlink" Target="http://cbio.ufs.ac.za/mascot/cgi/peptide_view.pl?file=../data/20140613/F008958.dat&amp;query=605&amp;hit=4&amp;index=H1_YEAST&amp;px=1&amp;section=5&amp;ave_thresh=4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bio.ufs.ac.za/mascot/cgi/peptide_view.pl?file=../data/20140613/F008958.dat&amp;query=718&amp;hit=10&amp;index=H1_YEAST&amp;px=1&amp;section=5&amp;ave_thresh=43" TargetMode="External"/><Relationship Id="rId11" Type="http://schemas.openxmlformats.org/officeDocument/2006/relationships/hyperlink" Target="http://cbio.ufs.ac.za/mascot/cgi/peptide_view.pl?file=../data/20140613/F008958.dat&amp;query=404&amp;hit=1&amp;index=H1_YEAST&amp;px=1&amp;section=5&amp;ave_thresh=43" TargetMode="External"/><Relationship Id="rId5" Type="http://schemas.openxmlformats.org/officeDocument/2006/relationships/hyperlink" Target="http://cbio.ufs.ac.za/mascot/cgi/peptide_view.pl?file=../data/20140613/F008958.dat&amp;query=732&amp;hit=1&amp;index=H1_YEAST&amp;px=1&amp;section=5&amp;ave_thresh=43" TargetMode="External"/><Relationship Id="rId15" Type="http://schemas.openxmlformats.org/officeDocument/2006/relationships/hyperlink" Target="http://cbio.ufs.ac.za/mascot/cgi/peptide_view.pl?file=../data/20140613/F008958.dat&amp;query=336&amp;hit=1&amp;index=H1_YEAST&amp;px=1&amp;section=5&amp;ave_thresh=43" TargetMode="External"/><Relationship Id="rId10" Type="http://schemas.openxmlformats.org/officeDocument/2006/relationships/hyperlink" Target="http://cbio.ufs.ac.za/mascot/cgi/peptide_view.pl?file=../data/20140613/F008958.dat&amp;query=403&amp;hit=1&amp;index=H1_YEAST&amp;px=1&amp;section=5&amp;ave_thresh=43" TargetMode="External"/><Relationship Id="rId4" Type="http://schemas.openxmlformats.org/officeDocument/2006/relationships/hyperlink" Target="http://www.ncbi.nlm.nih.gov/Taxonomy/Browser/wwwtax.cgi?lvl=0&amp;id=559292" TargetMode="External"/><Relationship Id="rId9" Type="http://schemas.openxmlformats.org/officeDocument/2006/relationships/hyperlink" Target="http://cbio.ufs.ac.za/mascot/cgi/peptide_view.pl?file=../data/20140613/F008958.dat&amp;query=430&amp;hit=1&amp;index=H1_YEAST&amp;px=1&amp;section=5&amp;ave_thresh=43" TargetMode="External"/><Relationship Id="rId14" Type="http://schemas.openxmlformats.org/officeDocument/2006/relationships/hyperlink" Target="http://cbio.ufs.ac.za/mascot/cgi/peptide_view.pl?file=../data/20140613/F008958.dat&amp;query=363&amp;hit=1&amp;index=H1_YEAST&amp;px=1&amp;section=5&amp;ave_thresh=43" TargetMode="Externa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hyperlink" Target="http://cbio.ufs.ac.za/mascot/cgi/master_results.pl?file=../data/20140613/F008958.dat&amp;REPTYPE=peptide&amp;_sigthreshold=0.05&amp;REPORT=AUTO&amp;_noerrortolerant=0&amp;_server_mudpit_switch=99999999&amp;_ignoreionsscorebelow=0&amp;_showsubsets=0&amp;_showpopups=TRUE&amp;_sortunassigned=scoredown&amp;_requireboldred=0" TargetMode="Externa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gif"/><Relationship Id="rId2" Type="http://schemas.openxmlformats.org/officeDocument/2006/relationships/hyperlink" Target="http://cbio.ufs.ac.za/mascot/cgi/master_results.pl?file=../data/20140613/F008959.da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1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3.png"/><Relationship Id="rId2" Type="http://schemas.openxmlformats.org/officeDocument/2006/relationships/image" Target="../media/image30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4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6.png"/><Relationship Id="rId2" Type="http://schemas.openxmlformats.org/officeDocument/2006/relationships/image" Target="../media/image3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7.pn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9.png"/><Relationship Id="rId2" Type="http://schemas.openxmlformats.org/officeDocument/2006/relationships/image" Target="../media/image3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0.png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hyperlink" Target="http://cbio.ufs.ac.za/mascot/cgi/master_results.pl?file=../data/20140613/F008959.dat&amp;REPTYPE=peptide&amp;_sigthreshold=0.05&amp;REPORT=AUTO&amp;_noerrortolerant=0&amp;_server_mudpit_switch=99999999&amp;_ignoreionsscorebelow=0&amp;_showsubsets=0&amp;_showpopups=TRUE&amp;_sortunassigned=scoredown&amp;_requireboldred=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blast/Blast.cgi?ALIGNMENTS=50&amp;ALIGNMENT_VIEW=Pairwise&amp;AUTO_FORMAT=Semiauto&amp;CDD_SEARCH=on&amp;CLIENT=web&amp;COMPOSITION_BASED_STATISTICS=on&amp;DATABASE=nr&amp;DESCRIPTIONS=100&amp;ENTREZ_QUERY=(none)&amp;EXPECT=10&amp;FILTER=L&amp;FORMAT_BLOCK_ON_RESPAGE=None&amp;FORMAT_OBJECT=Alignment&amp;FORMAT_TYPE=HTML&amp;GAPCOSTS=11+1&amp;I_THRESH=0.001&amp;LAYOUT=TwoWindows&amp;MATRIX_NAME=BLOSUM62&amp;NCBI_GI=on&amp;PAGE=Proteins&amp;PROGRAM=blastp&amp;QUERY=MAPKKSTTKTTSKGKKPATSKGKEKSTSKAAIKKTTAKKEEASSKSYRELIIEGLTALKERKGSSRPALKKFIKENYPIVGSASNFDLYFNNAIKKGVEAGDFEQPKGPAGAVKLAKKKSPEVKKEKEVSPKPKQAATSVSATASKAKAASTKLAPKKVVKKKSPTVTAKKASSPSSLTYKEMILKSMPQLNDGKGSSRIVLKKYVKDTFSSKLKTSSNFDYLFNSAIKKCVENGELVQPKGPSGIIKLNKKKVKLST&amp;SERVICE=plain&amp;SET_DEFAULTS.x=9&amp;SET_DEFAULTS.y=5&amp;SHOW_OVERVIEW=on&amp;WORD_SIZE=3&amp;END_OF_HTTPGET=Yes" TargetMode="External"/><Relationship Id="rId2" Type="http://schemas.openxmlformats.org/officeDocument/2006/relationships/image" Target="../media/image3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2.png"/><Relationship Id="rId5" Type="http://schemas.openxmlformats.org/officeDocument/2006/relationships/hyperlink" Target="http://www.ncbi.nlm.nih.gov/Taxonomy/Browser/wwwtax.cgi?lvl=0&amp;id=559292" TargetMode="External"/><Relationship Id="rId4" Type="http://schemas.openxmlformats.org/officeDocument/2006/relationships/hyperlink" Target="http://cbio.ufs.ac.za/mascot/cgi/getseq.pl?SwissProt_DB+H1_YEAST+seq" TargetMode="Externa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3.png"/><Relationship Id="rId2" Type="http://schemas.openxmlformats.org/officeDocument/2006/relationships/hyperlink" Target="http://cbio.ufs.ac.za/mascot/cgi/master_results.pl?file=../data/20140613/F008960.dat" TargetMode="Externa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5.png"/><Relationship Id="rId2" Type="http://schemas.openxmlformats.org/officeDocument/2006/relationships/image" Target="../media/image3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6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8.png"/><Relationship Id="rId2" Type="http://schemas.openxmlformats.org/officeDocument/2006/relationships/image" Target="../media/image3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9.pn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2.pn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http://cbio.ufs.ac.za/mascot/cgi/getseq.pl?SwissProt_DB+H1_YEAST+seq" TargetMode="External"/><Relationship Id="rId2" Type="http://schemas.openxmlformats.org/officeDocument/2006/relationships/hyperlink" Target="http://www.ncbi.nlm.nih.gov/blast/Blast.cgi?ALIGNMENTS=50&amp;ALIGNMENT_VIEW=Pairwise&amp;AUTO_FORMAT=Semiauto&amp;CDD_SEARCH=on&amp;CLIENT=web&amp;COMPOSITION_BASED_STATISTICS=on&amp;DATABASE=nr&amp;DESCRIPTIONS=100&amp;ENTREZ_QUERY=(none)&amp;EXPECT=10&amp;FILTER=L&amp;FORMAT_BLOCK_ON_RESPAGE=None&amp;FORMAT_OBJECT=Alignment&amp;FORMAT_TYPE=HTML&amp;GAPCOSTS=11+1&amp;I_THRESH=0.001&amp;LAYOUT=TwoWindows&amp;MATRIX_NAME=BLOSUM62&amp;NCBI_GI=on&amp;PAGE=Proteins&amp;PROGRAM=blastp&amp;QUERY=MAPKKSTTKTTSKGKKPATSKGKEKSTSKAAIKKTTAKKEEASSKSYRELIIEGLTALKERKGSSRPALKKFIKENYPIVGSASNFDLYFNNAIKKGVEAGDFEQPKGPAGAVKLAKKKSPEVKKEKEVSPKPKQAATSVSATASKAKAASTKLAPKKVVKKKSPTVTAKKASSPSSLTYKEMILKSMPQLNDGKGSSRIVLKKYVKDTFSSKLKTSSNFDYLFNSAIKKCVENGELVQPKGPSGIIKLNKKKVKLST&amp;SERVICE=plain&amp;SET_DEFAULTS.x=9&amp;SET_DEFAULTS.y=5&amp;SHOW_OVERVIEW=on&amp;WORD_SIZE=3&amp;END_OF_HTTPGET=Ye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4.png"/><Relationship Id="rId5" Type="http://schemas.openxmlformats.org/officeDocument/2006/relationships/image" Target="../media/image323.png"/><Relationship Id="rId4" Type="http://schemas.openxmlformats.org/officeDocument/2006/relationships/hyperlink" Target="http://www.ncbi.nlm.nih.gov/Taxonomy/Browser/wwwtax.cgi?lvl=0&amp;id=559292" TargetMode="Externa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hyperlink" Target="http://cbio.ufs.ac.za/mascot/cgi/master_results.pl?file=../data/20140613/F008960.dat&amp;REPTYPE=peptide&amp;_sigthreshold=0.05&amp;REPORT=AUTO&amp;_noerrortolerant=0&amp;_server_mudpit_switch=99999999&amp;_ignoreionsscorebelow=0&amp;_showsubsets=0&amp;_showpopups=TRUE&amp;_sortunassigned=scoredown&amp;_requireboldred=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2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7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6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7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0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png"/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3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image" Target="../media/image2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6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hyperlink" Target="http://cbio.ufs.ac.za/mascot/cgi/master_results.pl?file=../data/20091007/F001460.dat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3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hyperlink" Target="http://cbio.ufs.ac.za/mascot/cgi/master_results.pl?file=../data/20091007/F001461.dat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3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6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hyperlink" Target="http://cbio.ufs.ac.za/mascot/cgi/master_results.pl?file=../data/20091007/F001462.dat" TargetMode="External"/><Relationship Id="rId2" Type="http://schemas.openxmlformats.org/officeDocument/2006/relationships/image" Target="../media/image22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9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2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png"/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5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png"/><Relationship Id="rId2" Type="http://schemas.openxmlformats.org/officeDocument/2006/relationships/image" Target="../media/image2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8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sz="6600" dirty="0" smtClean="0"/>
              <a:t>ADDENDUM</a:t>
            </a:r>
            <a:endParaRPr lang="en-ZA" sz="6600" dirty="0"/>
          </a:p>
        </p:txBody>
      </p:sp>
    </p:spTree>
    <p:extLst>
      <p:ext uri="{BB962C8B-B14F-4D97-AF65-F5344CB8AC3E}">
        <p14:creationId xmlns:p14="http://schemas.microsoft.com/office/powerpoint/2010/main" val="467084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200" dirty="0" smtClean="0"/>
              <a:t>MS/MS Fragmentation of </a:t>
            </a:r>
            <a:r>
              <a:rPr lang="en-US" sz="1200" b="1" dirty="0" smtClean="0"/>
              <a:t>ASSPSSLTYK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Found in </a:t>
            </a:r>
            <a:r>
              <a:rPr lang="en-US" sz="1200" b="1" dirty="0" smtClean="0"/>
              <a:t>H1_YEAST</a:t>
            </a:r>
            <a:r>
              <a:rPr lang="en-US" sz="1200" dirty="0" smtClean="0"/>
              <a:t>, Histone H1 OS=</a:t>
            </a:r>
            <a:r>
              <a:rPr lang="en-US" sz="1200" dirty="0" err="1" smtClean="0"/>
              <a:t>Saccharomyces</a:t>
            </a:r>
            <a:r>
              <a:rPr lang="en-US" sz="1200" dirty="0" smtClean="0"/>
              <a:t> </a:t>
            </a:r>
            <a:r>
              <a:rPr lang="en-US" sz="1200" dirty="0" err="1" smtClean="0"/>
              <a:t>cerevisiae</a:t>
            </a:r>
            <a:r>
              <a:rPr lang="en-US" sz="1200" dirty="0" smtClean="0"/>
              <a:t> (strain ATCC 204508 / S288c) GN=HHO1 PE=1 SV=1</a:t>
            </a:r>
            <a:br>
              <a:rPr lang="en-US" sz="1200" dirty="0" smtClean="0"/>
            </a:br>
            <a:r>
              <a:rPr lang="en-US" sz="1200" dirty="0" smtClean="0"/>
              <a:t>Match to Query 432: 1039.248062 from(520.631307,2+)</a:t>
            </a:r>
            <a:br>
              <a:rPr lang="en-US" sz="1200" dirty="0" smtClean="0"/>
            </a:br>
            <a:r>
              <a:rPr lang="en-US" sz="1200" dirty="0" smtClean="0"/>
              <a:t>Title: File: 191113.wiff, Sample: Stationary 1 (sample number 1), Elution: 47.836 to 49.178 min</a:t>
            </a:r>
            <a:br>
              <a:rPr lang="en-US" sz="1200" dirty="0" smtClean="0"/>
            </a:br>
            <a:r>
              <a:rPr lang="en-US" sz="1200" dirty="0" smtClean="0"/>
              <a:t>Data file c:\temp\mas100.tmp</a:t>
            </a: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86200"/>
            <a:ext cx="70961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sms_H1_YEAST_ASSPSSLTY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371600"/>
            <a:ext cx="4321175" cy="235700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0" y="28194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 err="1" smtClean="0"/>
              <a:t>Monoisotopic</a:t>
            </a:r>
            <a:r>
              <a:rPr lang="en-US" sz="1200" b="1" dirty="0" smtClean="0"/>
              <a:t> mass of neutral peptide </a:t>
            </a:r>
            <a:r>
              <a:rPr lang="en-US" sz="1200" b="1" dirty="0" err="1" smtClean="0"/>
              <a:t>Mr</a:t>
            </a:r>
            <a:r>
              <a:rPr lang="en-US" sz="1200" b="1" dirty="0" smtClean="0"/>
              <a:t>(calc):</a:t>
            </a:r>
            <a:r>
              <a:rPr lang="en-US" sz="1200" dirty="0" smtClean="0"/>
              <a:t> 1038.5345 </a:t>
            </a:r>
            <a:br>
              <a:rPr lang="en-US" sz="1200" dirty="0" smtClean="0"/>
            </a:br>
            <a:r>
              <a:rPr lang="en-US" sz="1200" b="1" dirty="0" smtClean="0"/>
              <a:t>Variable modifications: C-term : </a:t>
            </a:r>
            <a:r>
              <a:rPr lang="en-US" sz="1200" dirty="0" err="1" smtClean="0"/>
              <a:t>Amidated</a:t>
            </a:r>
            <a:r>
              <a:rPr lang="en-US" sz="1200" dirty="0" smtClean="0"/>
              <a:t> (C-term) </a:t>
            </a:r>
            <a:br>
              <a:rPr lang="en-US" sz="1200" dirty="0" smtClean="0"/>
            </a:br>
            <a:r>
              <a:rPr lang="en-US" sz="1200" b="1" dirty="0" smtClean="0"/>
              <a:t>Ions Score:</a:t>
            </a:r>
            <a:r>
              <a:rPr lang="en-US" sz="1200" dirty="0" smtClean="0"/>
              <a:t> 46 </a:t>
            </a:r>
            <a:r>
              <a:rPr lang="en-US" sz="1200" b="1" dirty="0" smtClean="0"/>
              <a:t>Expect:</a:t>
            </a:r>
            <a:r>
              <a:rPr lang="en-US" sz="1200" dirty="0" smtClean="0"/>
              <a:t> 0.0071 </a:t>
            </a:r>
            <a:br>
              <a:rPr lang="en-US" sz="1200" dirty="0" smtClean="0"/>
            </a:br>
            <a:r>
              <a:rPr lang="en-US" sz="1200" b="1" dirty="0" smtClean="0"/>
              <a:t>Matches (Bold Red):</a:t>
            </a:r>
            <a:r>
              <a:rPr lang="en-US" sz="1200" dirty="0" smtClean="0"/>
              <a:t> 21/84 fragment ions using 39 most intense peaks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3889747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458200" cy="457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1800" dirty="0" smtClean="0">
                <a:hlinkClick r:id="rId2"/>
              </a:rPr>
              <a:t>http://cbio.ufs.ac.za/mascot/cgi/master_results.pl?file=../data/20091007/F001463.dat</a:t>
            </a:r>
            <a:endParaRPr lang="en-US" sz="1800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597" y="4267200"/>
          <a:ext cx="7620003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1"/>
                <a:gridCol w="914400"/>
                <a:gridCol w="1238251"/>
                <a:gridCol w="1408696"/>
                <a:gridCol w="1042737"/>
                <a:gridCol w="88231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</a:rPr>
                        <a:t>ELIIEGLTALK</a:t>
                      </a:r>
                      <a:endParaRPr lang="en-US" sz="1400" b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52.0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1198.7173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1198.787556 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0.0703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0.00052 </a:t>
                      </a:r>
                      <a:endParaRPr lang="en-US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TSSNFDYLFNSAIK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37 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1605.7675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1606.292936 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0.5255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0.009</a:t>
                      </a:r>
                      <a:endParaRPr lang="en-US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ENYPIVGSASNFDLYFNNAIK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2375.1433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2374.363008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-0.7803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0.00044 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600"/>
            <a:ext cx="5181600" cy="253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05000" y="1905000"/>
            <a:ext cx="7239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dirty="0" smtClean="0"/>
              <a:t>Individual ions scores &gt; 31 indicate identity or extensive homology (p&lt;0.05).</a:t>
            </a:r>
          </a:p>
          <a:p>
            <a:pPr algn="just">
              <a:buNone/>
            </a:pPr>
            <a:r>
              <a:rPr lang="en-US" dirty="0" smtClean="0"/>
              <a:t>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</a:p>
          <a:p>
            <a:pPr algn="just">
              <a:buNone/>
            </a:pPr>
            <a:r>
              <a:rPr lang="en-US" sz="1600" b="1" dirty="0" smtClean="0"/>
              <a:t>Mass:</a:t>
            </a:r>
            <a:r>
              <a:rPr lang="en-US" sz="1600" dirty="0" smtClean="0"/>
              <a:t> 27786    </a:t>
            </a:r>
            <a:r>
              <a:rPr lang="en-US" sz="1600" b="1" dirty="0" smtClean="0"/>
              <a:t>Score:</a:t>
            </a:r>
            <a:r>
              <a:rPr lang="en-US" sz="1600" dirty="0" smtClean="0"/>
              <a:t> 146    </a:t>
            </a:r>
            <a:r>
              <a:rPr lang="en-US" sz="1600" b="1" dirty="0" smtClean="0"/>
              <a:t>Queries matched:</a:t>
            </a:r>
            <a:r>
              <a:rPr lang="en-US" sz="1600" dirty="0" smtClean="0"/>
              <a:t> 8   </a:t>
            </a:r>
            <a:r>
              <a:rPr lang="en-US" sz="1600" b="1" dirty="0" err="1" smtClean="0"/>
              <a:t>emPAI</a:t>
            </a:r>
            <a:r>
              <a:rPr lang="en-US" sz="1600" b="1" dirty="0" smtClean="0"/>
              <a:t>:</a:t>
            </a:r>
            <a:r>
              <a:rPr lang="en-US" sz="1600" dirty="0" smtClean="0"/>
              <a:t> 0.47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160: 1198.787556 from(600.401054,2+)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59.811 min, Period: 1, Cycle(s): 502 (Experiment 3)</a:t>
            </a:r>
            <a:br>
              <a:rPr lang="en-US" dirty="0" smtClean="0"/>
            </a:br>
            <a:r>
              <a:rPr lang="en-US" dirty="0" smtClean="0"/>
              <a:t>Data file c:\temp\mas20F.tmp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52 </a:t>
            </a:r>
            <a:r>
              <a:rPr lang="en-US" b="1" dirty="0" smtClean="0"/>
              <a:t>Expect:</a:t>
            </a:r>
            <a:r>
              <a:rPr lang="en-US" dirty="0" smtClean="0"/>
              <a:t> 0.00052 </a:t>
            </a:r>
            <a:r>
              <a:rPr lang="en-US" b="1" dirty="0" smtClean="0"/>
              <a:t>Matches (Bold Red):</a:t>
            </a:r>
            <a:r>
              <a:rPr lang="en-US" dirty="0" smtClean="0"/>
              <a:t> 10/80 fragment ions using 18 most intense peaks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-1" y="2667000"/>
            <a:ext cx="9067801" cy="3810000"/>
            <a:chOff x="0" y="2209800"/>
            <a:chExt cx="9067801" cy="3810000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2209800"/>
              <a:ext cx="9067801" cy="2286000"/>
              <a:chOff x="-1" y="3505200"/>
              <a:chExt cx="9067801" cy="2286000"/>
            </a:xfrm>
          </p:grpSpPr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1" y="3505200"/>
                <a:ext cx="4120719" cy="228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182872" y="3505200"/>
                <a:ext cx="4884928" cy="2275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572000"/>
              <a:ext cx="8805804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/>
              <a:t>MS/MS Fragmentation of </a:t>
            </a:r>
            <a:r>
              <a:rPr lang="en-US" sz="1800" b="1" dirty="0" smtClean="0"/>
              <a:t>TSSNFDYLFNSAIK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Found in </a:t>
            </a:r>
            <a:r>
              <a:rPr lang="en-US" sz="1800" b="1" dirty="0" smtClean="0"/>
              <a:t>H1_YEAST</a:t>
            </a:r>
            <a:r>
              <a:rPr lang="en-US" sz="1800" dirty="0" smtClean="0"/>
              <a:t>, Histone H1 - </a:t>
            </a:r>
            <a:r>
              <a:rPr lang="en-US" sz="1800" dirty="0" err="1" smtClean="0"/>
              <a:t>Saccharomyces</a:t>
            </a:r>
            <a:r>
              <a:rPr lang="en-US" sz="1800" dirty="0" smtClean="0"/>
              <a:t> </a:t>
            </a:r>
            <a:r>
              <a:rPr lang="en-US" sz="1800" dirty="0" err="1" smtClean="0"/>
              <a:t>cerevisiae</a:t>
            </a:r>
            <a:r>
              <a:rPr lang="en-US" sz="1800" dirty="0" smtClean="0"/>
              <a:t> (Baker's yeast)</a:t>
            </a:r>
            <a:br>
              <a:rPr lang="en-US" sz="1800" dirty="0" smtClean="0"/>
            </a:br>
            <a:r>
              <a:rPr lang="en-US" sz="1800" dirty="0" smtClean="0"/>
              <a:t>Match to Query 242: 1606.292936 from(804.153744,2+)</a:t>
            </a:r>
            <a:br>
              <a:rPr lang="en-US" sz="1800" dirty="0" smtClean="0"/>
            </a:br>
            <a:r>
              <a:rPr lang="en-US" sz="1800" dirty="0" smtClean="0"/>
              <a:t>Title: File: Sys </a:t>
            </a:r>
            <a:r>
              <a:rPr lang="en-US" sz="1800" dirty="0" err="1" smtClean="0"/>
              <a:t>check.wiff</a:t>
            </a:r>
            <a:r>
              <a:rPr lang="en-US" sz="1800" dirty="0" smtClean="0"/>
              <a:t>, Sample: 071009 </a:t>
            </a:r>
            <a:r>
              <a:rPr lang="en-US" sz="1800" dirty="0" err="1" smtClean="0"/>
              <a:t>Pankaj</a:t>
            </a:r>
            <a:r>
              <a:rPr lang="en-US" sz="1800" dirty="0" smtClean="0"/>
              <a:t> sample </a:t>
            </a:r>
            <a:r>
              <a:rPr lang="en-US" sz="1800" dirty="0" err="1" smtClean="0"/>
              <a:t>trypsin</a:t>
            </a:r>
            <a:r>
              <a:rPr lang="en-US" sz="1800" dirty="0" smtClean="0"/>
              <a:t> (sample number 4), Elution: 60.107 min, Period: 1, Cycle(s): 504 (Experiment 5)</a:t>
            </a:r>
            <a:br>
              <a:rPr lang="en-US" sz="1800" dirty="0" smtClean="0"/>
            </a:br>
            <a:r>
              <a:rPr lang="en-US" sz="1800" dirty="0" smtClean="0"/>
              <a:t>Data file c:\temp\mas20F.tmp</a:t>
            </a:r>
            <a:br>
              <a:rPr lang="en-US" sz="1800" dirty="0" smtClean="0"/>
            </a:br>
            <a:r>
              <a:rPr lang="en-US" sz="1800" b="1" dirty="0" err="1" smtClean="0"/>
              <a:t>Monoisotopic</a:t>
            </a:r>
            <a:r>
              <a:rPr lang="en-US" sz="1800" b="1" dirty="0" smtClean="0"/>
              <a:t> mass of neutral peptide </a:t>
            </a:r>
            <a:r>
              <a:rPr lang="en-US" sz="1800" b="1" dirty="0" err="1" smtClean="0"/>
              <a:t>Mr</a:t>
            </a:r>
            <a:r>
              <a:rPr lang="en-US" sz="1800" b="1" dirty="0" smtClean="0"/>
              <a:t>(calc):</a:t>
            </a:r>
            <a:r>
              <a:rPr lang="en-US" sz="1800" dirty="0" smtClean="0"/>
              <a:t> 1605.7675 </a:t>
            </a:r>
            <a:r>
              <a:rPr lang="en-US" sz="1800" b="1" dirty="0" smtClean="0"/>
              <a:t>Ions Score:</a:t>
            </a:r>
            <a:r>
              <a:rPr lang="en-US" sz="1800" dirty="0" smtClean="0"/>
              <a:t> 37 </a:t>
            </a:r>
            <a:r>
              <a:rPr lang="en-US" sz="1800" b="1" dirty="0" smtClean="0"/>
              <a:t>Expect:</a:t>
            </a:r>
            <a:r>
              <a:rPr lang="en-US" sz="1800" dirty="0" smtClean="0"/>
              <a:t> 0.009 </a:t>
            </a:r>
            <a:r>
              <a:rPr lang="en-US" sz="1800" b="1" dirty="0" smtClean="0"/>
              <a:t>Matches (Bold Red):</a:t>
            </a:r>
            <a:r>
              <a:rPr lang="en-US" sz="1800" dirty="0" smtClean="0"/>
              <a:t> 11/144 fragment ions using 18 most intense peaks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grpSp>
        <p:nvGrpSpPr>
          <p:cNvPr id="8" name="Group 7"/>
          <p:cNvGrpSpPr/>
          <p:nvPr/>
        </p:nvGrpSpPr>
        <p:grpSpPr>
          <a:xfrm>
            <a:off x="85725" y="2743200"/>
            <a:ext cx="8982075" cy="2088937"/>
            <a:chOff x="0" y="2438400"/>
            <a:chExt cx="8982075" cy="2088937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438400"/>
              <a:ext cx="3810000" cy="2076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0" y="2438400"/>
              <a:ext cx="5172075" cy="2088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029200"/>
            <a:ext cx="85915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4648200" cy="253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0" y="2614544"/>
            <a:ext cx="4476750" cy="25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5257800"/>
            <a:ext cx="85248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2400" y="130076"/>
            <a:ext cx="883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319: 2374.363008 from(792.461612,3+)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51.359 to 52.33 min, Period: 1, Cycle(s): 430, 438 (Experiment 3)</a:t>
            </a:r>
            <a:br>
              <a:rPr lang="en-US" dirty="0" smtClean="0"/>
            </a:br>
            <a:r>
              <a:rPr lang="en-US" dirty="0" smtClean="0"/>
              <a:t>Data file c:\temp\mas20F.tmp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2375.1433 </a:t>
            </a:r>
            <a:r>
              <a:rPr lang="en-US" b="1" dirty="0" smtClean="0"/>
              <a:t>Ions Score:</a:t>
            </a:r>
            <a:r>
              <a:rPr lang="en-US" dirty="0" smtClean="0"/>
              <a:t> 48 </a:t>
            </a:r>
            <a:r>
              <a:rPr lang="en-US" b="1" dirty="0" smtClean="0"/>
              <a:t>Expect:</a:t>
            </a:r>
            <a:r>
              <a:rPr lang="en-US" dirty="0" smtClean="0"/>
              <a:t> 0.00044 </a:t>
            </a:r>
            <a:r>
              <a:rPr lang="en-US" b="1" dirty="0" smtClean="0"/>
              <a:t>Matches (Bold Red):</a:t>
            </a:r>
            <a:r>
              <a:rPr lang="en-US" dirty="0" smtClean="0"/>
              <a:t> 9/236 fragment ions using 21 most intense peaks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34" y="1219200"/>
            <a:ext cx="8022517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4400" dirty="0" smtClean="0">
                <a:latin typeface="+mj-lt"/>
              </a:rPr>
              <a:t>AFFINITY PURIFICATION OF Hho1p</a:t>
            </a:r>
          </a:p>
          <a:p>
            <a:pPr marL="342900" indent="-342900">
              <a:buAutoNum type="arabicPeriod"/>
            </a:pPr>
            <a:r>
              <a:rPr lang="en-US" sz="4400" dirty="0" smtClean="0">
                <a:latin typeface="+mj-lt"/>
              </a:rPr>
              <a:t>Log1</a:t>
            </a:r>
          </a:p>
          <a:p>
            <a:pPr marL="342900" indent="-342900">
              <a:buAutoNum type="arabicPeriod"/>
            </a:pPr>
            <a:r>
              <a:rPr lang="en-US" sz="4400" dirty="0" smtClean="0">
                <a:latin typeface="+mj-lt"/>
              </a:rPr>
              <a:t>Log2</a:t>
            </a:r>
          </a:p>
          <a:p>
            <a:pPr marL="342900" indent="-342900">
              <a:buAutoNum type="arabicPeriod"/>
            </a:pPr>
            <a:r>
              <a:rPr lang="en-US" sz="4400" dirty="0" smtClean="0">
                <a:latin typeface="+mj-lt"/>
              </a:rPr>
              <a:t>Stationary1</a:t>
            </a:r>
          </a:p>
          <a:p>
            <a:pPr marL="342900" indent="-342900">
              <a:buAutoNum type="arabicPeriod"/>
            </a:pPr>
            <a:r>
              <a:rPr lang="en-US" sz="4400" dirty="0" smtClean="0">
                <a:latin typeface="+mj-lt"/>
              </a:rPr>
              <a:t>Stationary2 </a:t>
            </a:r>
            <a:endParaRPr lang="en-US" sz="4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144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http://cbio.ufs.ac.za/mascot/cgi/master_results.pl?file=..%2Fdata%2F20140613%2FF008957.dat&amp;REPTYPE=</a:t>
            </a:r>
            <a:r>
              <a:rPr lang="en-US" dirty="0" err="1" smtClean="0"/>
              <a:t>peptide&amp;_sigthreshold</a:t>
            </a:r>
            <a:r>
              <a:rPr lang="en-US" dirty="0" smtClean="0"/>
              <a:t>=0.05&amp;REPORT=</a:t>
            </a:r>
            <a:r>
              <a:rPr lang="en-US" dirty="0" err="1" smtClean="0"/>
              <a:t>AUTO&amp;_noerrortolerant</a:t>
            </a:r>
            <a:r>
              <a:rPr lang="en-US" dirty="0" smtClean="0"/>
              <a:t>=0&amp;_server_mudpit_switch=99999999&amp;_ignoreionsscorebelow=0&amp;_showsubsets=0&amp;_showpopups=</a:t>
            </a:r>
            <a:r>
              <a:rPr lang="en-US" dirty="0" err="1" smtClean="0"/>
              <a:t>TRUE&amp;_sortunassigned</a:t>
            </a:r>
            <a:r>
              <a:rPr lang="en-US" dirty="0" smtClean="0"/>
              <a:t>=</a:t>
            </a:r>
            <a:r>
              <a:rPr lang="en-US" dirty="0" err="1" smtClean="0"/>
              <a:t>scoredown&amp;_requireboldred</a:t>
            </a:r>
            <a:r>
              <a:rPr lang="en-US" dirty="0" smtClean="0"/>
              <a:t>=0</a:t>
            </a:r>
            <a:endParaRPr lang="en-US" dirty="0"/>
          </a:p>
        </p:txBody>
      </p:sp>
      <p:pic>
        <p:nvPicPr>
          <p:cNvPr id="1024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2286001"/>
            <a:ext cx="3160192" cy="16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219200" y="22860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43 indicate identity or extensive homology (p&lt;0.05).</a:t>
            </a:r>
          </a:p>
          <a:p>
            <a:r>
              <a:rPr lang="en-US" dirty="0" smtClean="0"/>
              <a:t>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261    </a:t>
            </a:r>
            <a:r>
              <a:rPr lang="en-US" b="1" dirty="0" smtClean="0"/>
              <a:t>Queries matched:</a:t>
            </a:r>
            <a:r>
              <a:rPr lang="en-US" dirty="0" smtClean="0"/>
              <a:t> 14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0.47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4033520"/>
          <a:ext cx="8534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914400"/>
                <a:gridCol w="1295400"/>
                <a:gridCol w="1524000"/>
                <a:gridCol w="1066800"/>
                <a:gridCol w="9906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SPTVTAKK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910.4525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909.767343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-0.6851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1.7e+02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SMPQLNDGK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988.4648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988.288028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-0.1767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ASSPSSLTYK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1039.5186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1039.283348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-0.2352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0.0085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QAATSVSATASK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1120.5724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1120.348366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-0.2240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KASSPSSLTYK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1167.6135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1167.282274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-0.3313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0.0062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GVEAGDFEQPK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1175.5459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1175.225038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-0.3208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2917245" y="381000"/>
            <a:ext cx="3178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LOGARITHMIC PHASE SAMPLE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185678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SPTVTAKK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214: 909.767343 from(910.774619,1+)</a:t>
            </a:r>
            <a:br>
              <a:rPr lang="en-US" dirty="0" smtClean="0"/>
            </a:br>
            <a:r>
              <a:rPr lang="en-US" dirty="0" smtClean="0"/>
              <a:t>Title: File: 191113.wiff, Sample: Log 1 (sample number 3), Elution: 55.429 min, Period: 1, Cycle(s): 1302 (Experiment 6) (Charge not auto determined)</a:t>
            </a:r>
            <a:br>
              <a:rPr lang="en-US" dirty="0" smtClean="0"/>
            </a:br>
            <a:r>
              <a:rPr lang="en-US" dirty="0" smtClean="0"/>
              <a:t>Data file c:\temp\masF9.tmp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 smtClean="0">
                <a:solidFill>
                  <a:srgbClr val="000000"/>
                </a:solidFill>
                <a:cs typeface="Arial" pitchFamily="34" charset="0"/>
              </a:rPr>
              <a:t>Monoisotopic</a:t>
            </a:r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 mass of neutral peptide </a:t>
            </a:r>
            <a:r>
              <a:rPr lang="en-US" b="1" dirty="0" err="1" smtClean="0">
                <a:solidFill>
                  <a:srgbClr val="000000"/>
                </a:solidFill>
                <a:cs typeface="Arial" pitchFamily="34" charset="0"/>
              </a:rPr>
              <a:t>Mr</a:t>
            </a:r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(calc):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 910.4525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00"/>
                </a:solidFill>
                <a:cs typeface="Arial" pitchFamily="34" charset="0"/>
              </a:rPr>
              <a:t>Variable modifications: T3 : </a:t>
            </a:r>
            <a:r>
              <a:rPr lang="en-US" dirty="0" err="1" smtClean="0">
                <a:solidFill>
                  <a:srgbClr val="FF0000"/>
                </a:solidFill>
                <a:cs typeface="Arial" pitchFamily="34" charset="0"/>
              </a:rPr>
              <a:t>Phospho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 (ST), with neutral losses 0.0000(shown in table), 97.9769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Ions Score: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 6 </a:t>
            </a:r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Expect: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 1.7e+02 </a:t>
            </a:r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Matches (</a:t>
            </a:r>
            <a:r>
              <a:rPr lang="en-US" b="1" dirty="0" smtClean="0">
                <a:solidFill>
                  <a:srgbClr val="FF0000"/>
                </a:solidFill>
                <a:cs typeface="Arial" pitchFamily="34" charset="0"/>
              </a:rPr>
              <a:t>Bold Red</a:t>
            </a:r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):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 4/50 fragment ions using 8 most intense peaks</a:t>
            </a:r>
            <a:r>
              <a:rPr lang="en-US" dirty="0" smtClean="0">
                <a:cs typeface="Arial" pitchFamily="34" charset="0"/>
              </a:rPr>
              <a:t> 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66764" y="3149381"/>
            <a:ext cx="8748636" cy="3632419"/>
            <a:chOff x="166764" y="2895381"/>
            <a:chExt cx="8748636" cy="3632419"/>
          </a:xfrm>
        </p:grpSpPr>
        <p:grpSp>
          <p:nvGrpSpPr>
            <p:cNvPr id="6" name="Group 5"/>
            <p:cNvGrpSpPr/>
            <p:nvPr/>
          </p:nvGrpSpPr>
          <p:grpSpPr>
            <a:xfrm>
              <a:off x="166764" y="2895381"/>
              <a:ext cx="8748636" cy="2337019"/>
              <a:chOff x="166764" y="2895381"/>
              <a:chExt cx="8748636" cy="2337019"/>
            </a:xfrm>
          </p:grpSpPr>
          <p:pic>
            <p:nvPicPr>
              <p:cNvPr id="11571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66764" y="2895600"/>
                <a:ext cx="4214736" cy="2316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71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425608" y="2895381"/>
                <a:ext cx="4489792" cy="23370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571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5232400"/>
              <a:ext cx="84963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58676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SMPQLNDGK</a:t>
            </a:r>
            <a:br>
              <a:rPr lang="en-US" dirty="0" smtClean="0"/>
            </a:br>
            <a:r>
              <a:rPr lang="en-US" dirty="0" smtClean="0"/>
              <a:t>Found in H1_YEAST,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301: 988.288028 from(495.151290,2+)</a:t>
            </a:r>
            <a:br>
              <a:rPr lang="en-US" dirty="0" smtClean="0"/>
            </a:br>
            <a:r>
              <a:rPr lang="en-US" dirty="0" smtClean="0"/>
              <a:t>Title: File: 191113.wiff, Sample: Log 1 (sample number 3), Elution: 52.662 to 53.885 min, Period: 1, Cycle(s): 1289 (Experiment 3), 1283, 1290 (Experiment 4), 1280 (Experiment 6)</a:t>
            </a:r>
            <a:br>
              <a:rPr lang="en-US" dirty="0" smtClean="0"/>
            </a:br>
            <a:r>
              <a:rPr lang="en-US" dirty="0" smtClean="0"/>
              <a:t>Data file c:\temp\masF9.tmp</a:t>
            </a:r>
          </a:p>
          <a:p>
            <a:pPr lvl="0"/>
            <a:r>
              <a:rPr lang="en-US" dirty="0" err="1" smtClean="0">
                <a:solidFill>
                  <a:srgbClr val="000000"/>
                </a:solidFill>
                <a:cs typeface="Arial" pitchFamily="34" charset="0"/>
              </a:rPr>
              <a:t>Monoisotopic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 mass of neutral peptide </a:t>
            </a:r>
            <a:r>
              <a:rPr lang="en-US" dirty="0" err="1" smtClean="0">
                <a:solidFill>
                  <a:srgbClr val="000000"/>
                </a:solidFill>
                <a:cs typeface="Arial" pitchFamily="34" charset="0"/>
              </a:rPr>
              <a:t>Mr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(calc): 988.4648 Ions Score: 32 Expect: 0.57 Matches (</a:t>
            </a:r>
            <a:r>
              <a:rPr lang="en-US" dirty="0" smtClean="0">
                <a:solidFill>
                  <a:srgbClr val="FF0000"/>
                </a:solidFill>
                <a:cs typeface="Arial" pitchFamily="34" charset="0"/>
              </a:rPr>
              <a:t>Bold Red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): 12/86 fragment ions using 15 most intense peaks</a:t>
            </a:r>
            <a:r>
              <a:rPr lang="en-US" sz="1600" dirty="0" smtClean="0">
                <a:cs typeface="Arial" pitchFamily="34" charset="0"/>
              </a:rPr>
              <a:t> 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101" y="3086100"/>
            <a:ext cx="9016999" cy="3149600"/>
            <a:chOff x="38101" y="2730500"/>
            <a:chExt cx="9016999" cy="3149600"/>
          </a:xfrm>
        </p:grpSpPr>
        <p:grpSp>
          <p:nvGrpSpPr>
            <p:cNvPr id="6" name="Group 5"/>
            <p:cNvGrpSpPr/>
            <p:nvPr/>
          </p:nvGrpSpPr>
          <p:grpSpPr>
            <a:xfrm>
              <a:off x="38101" y="2730500"/>
              <a:ext cx="9016999" cy="1808590"/>
              <a:chOff x="38101" y="2730500"/>
              <a:chExt cx="9016999" cy="1808590"/>
            </a:xfrm>
          </p:grpSpPr>
          <p:pic>
            <p:nvPicPr>
              <p:cNvPr id="11469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101" y="2730500"/>
                <a:ext cx="3276600" cy="1808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69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40100" y="2755900"/>
                <a:ext cx="5715000" cy="17743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469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6700" y="4546600"/>
              <a:ext cx="8534400" cy="13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82476"/>
            <a:ext cx="883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ASSPSSLTYK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330: 1039.283348 from(520.648950,2+)</a:t>
            </a:r>
            <a:br>
              <a:rPr lang="en-US" dirty="0" smtClean="0"/>
            </a:br>
            <a:r>
              <a:rPr lang="en-US" dirty="0" smtClean="0"/>
              <a:t>Title: File: 191113.wiff, Sample: Log 1 (sample number 3), Elution: 53.356 to 53.614 min,   Period: 1, Cycle(s): 1286-1288 (Experiment 3)</a:t>
            </a:r>
            <a:br>
              <a:rPr lang="en-US" dirty="0" smtClean="0"/>
            </a:br>
            <a:r>
              <a:rPr lang="en-US" dirty="0" smtClean="0"/>
              <a:t>Data file c:\temp\masF9.tmp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1039.5186 </a:t>
            </a:r>
            <a:r>
              <a:rPr lang="en-US" b="1" dirty="0" smtClean="0"/>
              <a:t>Ions Score:</a:t>
            </a:r>
            <a:r>
              <a:rPr lang="en-US" dirty="0" smtClean="0"/>
              <a:t> 51 </a:t>
            </a:r>
            <a:r>
              <a:rPr lang="en-US" b="1" dirty="0" smtClean="0"/>
              <a:t>Expect:</a:t>
            </a:r>
            <a:r>
              <a:rPr lang="en-US" dirty="0" smtClean="0"/>
              <a:t> 0.0085 </a:t>
            </a:r>
            <a:r>
              <a:rPr lang="en-US" b="1" dirty="0" smtClean="0"/>
              <a:t>Matches (Bold Red):</a:t>
            </a:r>
            <a:r>
              <a:rPr lang="en-US" dirty="0" smtClean="0"/>
              <a:t> 16/84 fragment ions using 35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6201" y="3025775"/>
            <a:ext cx="8953499" cy="3375025"/>
            <a:chOff x="76201" y="2590800"/>
            <a:chExt cx="8953499" cy="3375025"/>
          </a:xfrm>
        </p:grpSpPr>
        <p:grpSp>
          <p:nvGrpSpPr>
            <p:cNvPr id="6" name="Group 5"/>
            <p:cNvGrpSpPr/>
            <p:nvPr/>
          </p:nvGrpSpPr>
          <p:grpSpPr>
            <a:xfrm>
              <a:off x="76201" y="2590800"/>
              <a:ext cx="8953499" cy="2058730"/>
              <a:chOff x="76201" y="2590800"/>
              <a:chExt cx="8953499" cy="2058730"/>
            </a:xfrm>
          </p:grpSpPr>
          <p:pic>
            <p:nvPicPr>
              <p:cNvPr id="113665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1" y="2590800"/>
                <a:ext cx="3745006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66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48100" y="2590800"/>
                <a:ext cx="5181600" cy="20587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366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660900"/>
              <a:ext cx="8572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06276"/>
            <a:ext cx="883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QAATSVSATASK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371: 1120.348366 from(561.181459,2+)</a:t>
            </a:r>
            <a:br>
              <a:rPr lang="en-US" dirty="0" smtClean="0"/>
            </a:br>
            <a:r>
              <a:rPr lang="en-US" dirty="0" smtClean="0"/>
              <a:t>Title: File: 191113.wiff, Sample: Log 1 (sample number 3), Elution: 26.514 to 26.736 min,   Period: 1, Cycle(s): 1085-1087 (Experiment 3)</a:t>
            </a:r>
            <a:br>
              <a:rPr lang="en-US" dirty="0" smtClean="0"/>
            </a:br>
            <a:r>
              <a:rPr lang="en-US" dirty="0" smtClean="0"/>
              <a:t>Data file c:\temp\masF9.tmp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1120.5724 </a:t>
            </a:r>
            <a:r>
              <a:rPr lang="en-US" b="1" dirty="0" smtClean="0"/>
              <a:t>Ions Score:</a:t>
            </a:r>
            <a:r>
              <a:rPr lang="en-US" dirty="0" smtClean="0"/>
              <a:t> 69 </a:t>
            </a:r>
            <a:r>
              <a:rPr lang="en-US" b="1" dirty="0" smtClean="0"/>
              <a:t>Expect:</a:t>
            </a:r>
            <a:r>
              <a:rPr lang="en-US" dirty="0" smtClean="0"/>
              <a:t> 0.00012 </a:t>
            </a:r>
            <a:r>
              <a:rPr lang="en-US" b="1" dirty="0" smtClean="0"/>
              <a:t>Matches (Bold Red):</a:t>
            </a:r>
            <a:r>
              <a:rPr lang="en-US" dirty="0" smtClean="0"/>
              <a:t> 13/124 fragment ions using 23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101" y="2773077"/>
            <a:ext cx="9055099" cy="3522948"/>
            <a:chOff x="38101" y="2773077"/>
            <a:chExt cx="9055099" cy="3522948"/>
          </a:xfrm>
        </p:grpSpPr>
        <p:grpSp>
          <p:nvGrpSpPr>
            <p:cNvPr id="6" name="Group 5"/>
            <p:cNvGrpSpPr/>
            <p:nvPr/>
          </p:nvGrpSpPr>
          <p:grpSpPr>
            <a:xfrm>
              <a:off x="38101" y="2773077"/>
              <a:ext cx="9055099" cy="2103723"/>
              <a:chOff x="38101" y="2773077"/>
              <a:chExt cx="9055099" cy="2103723"/>
            </a:xfrm>
          </p:grpSpPr>
          <p:pic>
            <p:nvPicPr>
              <p:cNvPr id="112641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101" y="2773077"/>
                <a:ext cx="3810000" cy="21037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642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35400" y="2808452"/>
                <a:ext cx="5257800" cy="20683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264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4000" y="4876800"/>
              <a:ext cx="8629650" cy="141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990600"/>
          </a:xfrm>
        </p:spPr>
        <p:txBody>
          <a:bodyPr>
            <a:noAutofit/>
          </a:bodyPr>
          <a:lstStyle/>
          <a:p>
            <a:pPr algn="l"/>
            <a:r>
              <a:rPr lang="en-US" sz="1200" dirty="0"/>
              <a:t>MS/MS Fragmentation of </a:t>
            </a:r>
            <a:r>
              <a:rPr lang="en-US" sz="1200" b="1" dirty="0"/>
              <a:t>QAATSVSATASK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/>
              <a:t>Found in </a:t>
            </a:r>
            <a:r>
              <a:rPr lang="en-US" sz="1200" b="1" dirty="0"/>
              <a:t>H1_YEAST</a:t>
            </a:r>
            <a:r>
              <a:rPr lang="en-US" sz="1200" dirty="0"/>
              <a:t>, Histone H1 OS=</a:t>
            </a:r>
            <a:r>
              <a:rPr lang="en-US" sz="1200" dirty="0" err="1"/>
              <a:t>Saccharomyces</a:t>
            </a:r>
            <a:r>
              <a:rPr lang="en-US" sz="1200" dirty="0"/>
              <a:t> </a:t>
            </a:r>
            <a:r>
              <a:rPr lang="en-US" sz="1200" dirty="0" err="1"/>
              <a:t>cerevisiae</a:t>
            </a:r>
            <a:r>
              <a:rPr lang="en-US" sz="1200" dirty="0"/>
              <a:t> (strain ATCC 204508 / S288c) GN=HHO1 PE=1 SV=1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/>
              <a:t>Match to Query 371: 1120.348366 from(561.181459,2+)</a:t>
            </a:r>
            <a:br>
              <a:rPr lang="en-US" sz="1200" dirty="0"/>
            </a:br>
            <a:r>
              <a:rPr lang="en-US" sz="1200" dirty="0"/>
              <a:t>Title: File: 191113.wiff, Sample: </a:t>
            </a:r>
            <a:r>
              <a:rPr lang="en-US" sz="1200" dirty="0" err="1" smtClean="0"/>
              <a:t>Logarthmic</a:t>
            </a:r>
            <a:r>
              <a:rPr lang="en-US" sz="1200" dirty="0" smtClean="0"/>
              <a:t> phase1, </a:t>
            </a:r>
            <a:r>
              <a:rPr lang="en-US" sz="1200" dirty="0"/>
              <a:t>Elution: 26.514 to 26.736 </a:t>
            </a:r>
            <a:r>
              <a:rPr lang="en-US" sz="1200" dirty="0" smtClean="0"/>
              <a:t>min</a:t>
            </a:r>
            <a:br>
              <a:rPr lang="en-US" sz="1200" dirty="0" smtClean="0"/>
            </a:br>
            <a:r>
              <a:rPr lang="en-US" sz="1200" dirty="0" smtClean="0"/>
              <a:t>Data </a:t>
            </a:r>
            <a:r>
              <a:rPr lang="en-US" sz="1200" dirty="0"/>
              <a:t>file c:\temp\masF9.tmp</a:t>
            </a:r>
            <a:br>
              <a:rPr lang="en-US" sz="1200" dirty="0"/>
            </a:br>
            <a:endParaRPr lang="en-US" sz="1200" dirty="0"/>
          </a:p>
        </p:txBody>
      </p:sp>
      <p:pic>
        <p:nvPicPr>
          <p:cNvPr id="4" name="Content Placeholder 3" descr="msms_QAATSVSATASK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0999" y="990600"/>
            <a:ext cx="4610101" cy="25146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3505200"/>
            <a:ext cx="4724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Monoisotopic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mass of neutral peptide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Mr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(calc):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1120.5724 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Ions Score: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69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Expect: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0.00012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Matches (Bold Red):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13/124 fragment ions using 23 most intense peaks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QAATSVSATAS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507" y="4191000"/>
            <a:ext cx="6558893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59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34077"/>
            <a:ext cx="8686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KASSPSSLTYK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GN=HHO1 PE=1 SV=1</a:t>
            </a:r>
            <a:br>
              <a:rPr lang="en-US" dirty="0" smtClean="0"/>
            </a:br>
            <a:r>
              <a:rPr lang="en-US" dirty="0" smtClean="0"/>
              <a:t>Match to Query 391: 1167.282274 from(584.648413,2+)</a:t>
            </a:r>
            <a:br>
              <a:rPr lang="en-US" dirty="0" smtClean="0"/>
            </a:br>
            <a:r>
              <a:rPr lang="en-US" dirty="0" smtClean="0"/>
              <a:t>Title: File: 191113.wiff, Sample: Log 1 (sample number 3), Elution: 29.915 to 30.184 min, Period: 1, Cycle(s): 1112 (Experiment 5), 1113-1114 (Experiment 6)</a:t>
            </a:r>
            <a:br>
              <a:rPr lang="en-US" dirty="0" smtClean="0"/>
            </a:br>
            <a:r>
              <a:rPr lang="en-US" dirty="0" smtClean="0"/>
              <a:t>Data file c:\temp\masF9.tmp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1167.6135 </a:t>
            </a:r>
            <a:r>
              <a:rPr lang="en-US" b="1" dirty="0" smtClean="0"/>
              <a:t>Ions Score:</a:t>
            </a:r>
            <a:r>
              <a:rPr lang="en-US" dirty="0" smtClean="0"/>
              <a:t> 52 </a:t>
            </a:r>
            <a:r>
              <a:rPr lang="en-US" b="1" dirty="0" smtClean="0"/>
              <a:t>Expect:</a:t>
            </a:r>
            <a:r>
              <a:rPr lang="en-US" dirty="0" smtClean="0"/>
              <a:t> 0.0062 </a:t>
            </a:r>
            <a:r>
              <a:rPr lang="en-US" b="1" dirty="0" smtClean="0"/>
              <a:t>Matches (Bold Red):</a:t>
            </a:r>
            <a:r>
              <a:rPr lang="en-US" dirty="0" smtClean="0"/>
              <a:t> 15/112 fragment ions using 34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3048000"/>
            <a:ext cx="9144000" cy="3390900"/>
            <a:chOff x="0" y="3048000"/>
            <a:chExt cx="9144000" cy="3390900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3048000"/>
              <a:ext cx="9144000" cy="1972623"/>
              <a:chOff x="0" y="3048000"/>
              <a:chExt cx="9144000" cy="1972623"/>
            </a:xfrm>
          </p:grpSpPr>
          <p:pic>
            <p:nvPicPr>
              <p:cNvPr id="111617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086100"/>
                <a:ext cx="3456303" cy="190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61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48050" y="3048000"/>
                <a:ext cx="5695950" cy="19726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161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5029200"/>
              <a:ext cx="8686800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82476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GVEAGDFEQPK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393: 1175.225038 from(588.619795,2+)</a:t>
            </a:r>
            <a:br>
              <a:rPr lang="en-US" dirty="0" smtClean="0"/>
            </a:br>
            <a:r>
              <a:rPr lang="en-US" dirty="0" smtClean="0"/>
              <a:t>Title: File: 191113.wiff, Sample: Log 1 (sample number 3), Elution: 56.425 to 57.317 min, Period: 1, Cycle(s): 1312 (Experiment 3), 1310-1311, 1317 (Experiment 5)</a:t>
            </a:r>
            <a:br>
              <a:rPr lang="en-US" dirty="0" smtClean="0"/>
            </a:br>
            <a:r>
              <a:rPr lang="en-US" dirty="0" smtClean="0"/>
              <a:t>Data file c:\temp\masF9.tmp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1175.5459 </a:t>
            </a:r>
            <a:r>
              <a:rPr lang="en-US" b="1" dirty="0" smtClean="0"/>
              <a:t>Ions Score:</a:t>
            </a:r>
            <a:r>
              <a:rPr lang="en-US" dirty="0" smtClean="0"/>
              <a:t> 37 </a:t>
            </a:r>
            <a:r>
              <a:rPr lang="en-US" b="1" dirty="0" smtClean="0"/>
              <a:t>Expect:</a:t>
            </a:r>
            <a:r>
              <a:rPr lang="en-US" dirty="0" smtClean="0"/>
              <a:t> 0.2 </a:t>
            </a:r>
            <a:r>
              <a:rPr lang="en-US" b="1" dirty="0" smtClean="0"/>
              <a:t>Matches (Bold Red):</a:t>
            </a:r>
            <a:r>
              <a:rPr lang="en-US" dirty="0" smtClean="0"/>
              <a:t> 8/94 fragment ions using 16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2700" y="3054350"/>
            <a:ext cx="9118600" cy="3422650"/>
            <a:chOff x="12700" y="2590800"/>
            <a:chExt cx="9118600" cy="3422650"/>
          </a:xfrm>
        </p:grpSpPr>
        <p:grpSp>
          <p:nvGrpSpPr>
            <p:cNvPr id="6" name="Group 5"/>
            <p:cNvGrpSpPr/>
            <p:nvPr/>
          </p:nvGrpSpPr>
          <p:grpSpPr>
            <a:xfrm>
              <a:off x="12700" y="2590800"/>
              <a:ext cx="9118600" cy="1961056"/>
              <a:chOff x="12700" y="2590800"/>
              <a:chExt cx="9118600" cy="1961056"/>
            </a:xfrm>
          </p:grpSpPr>
          <p:pic>
            <p:nvPicPr>
              <p:cNvPr id="110593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0" y="2603501"/>
                <a:ext cx="3460228" cy="1904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59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92500" y="2590800"/>
                <a:ext cx="5638800" cy="1961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059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100" y="4546600"/>
              <a:ext cx="8610600" cy="146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4113" y="118170"/>
            <a:ext cx="89998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Match to: </a:t>
            </a:r>
            <a:r>
              <a:rPr lang="en-US" sz="1600" b="1" dirty="0" smtClean="0"/>
              <a:t>H1_YEAST</a:t>
            </a:r>
            <a:r>
              <a:rPr lang="en-US" sz="1600" dirty="0" smtClean="0"/>
              <a:t> Score: </a:t>
            </a:r>
            <a:r>
              <a:rPr lang="en-US" sz="1600" b="1" dirty="0" smtClean="0"/>
              <a:t>134</a:t>
            </a:r>
            <a:r>
              <a:rPr lang="en-US" sz="1600" dirty="0" smtClean="0"/>
              <a:t> </a:t>
            </a:r>
            <a:r>
              <a:rPr lang="en-US" sz="1600" b="1" dirty="0" smtClean="0"/>
              <a:t>Histone H1 OS=</a:t>
            </a:r>
            <a:r>
              <a:rPr lang="en-US" sz="1600" b="1" dirty="0" err="1" smtClean="0"/>
              <a:t>Saccharomyces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cerevisiae</a:t>
            </a:r>
            <a:r>
              <a:rPr lang="en-US" sz="1600" b="1" dirty="0" smtClean="0"/>
              <a:t> (strain ATCC 204508 / S288c)</a:t>
            </a:r>
            <a:endParaRPr lang="en-US" sz="1600" dirty="0" smtClean="0"/>
          </a:p>
          <a:p>
            <a:r>
              <a:rPr lang="en-US" sz="1600" dirty="0" smtClean="0"/>
              <a:t>Found in search of c:\temp\masF9.tmp Nominal mass (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r</a:t>
            </a:r>
            <a:r>
              <a:rPr lang="en-US" sz="1600" dirty="0" smtClean="0"/>
              <a:t>): </a:t>
            </a:r>
            <a:r>
              <a:rPr lang="en-US" sz="1600" b="1" dirty="0" smtClean="0"/>
              <a:t>27786</a:t>
            </a:r>
            <a:r>
              <a:rPr lang="en-US" sz="1600" dirty="0" smtClean="0"/>
              <a:t>; Calculated </a:t>
            </a:r>
            <a:r>
              <a:rPr lang="en-US" sz="1600" dirty="0" err="1" smtClean="0"/>
              <a:t>pI</a:t>
            </a:r>
            <a:r>
              <a:rPr lang="en-US" sz="1600" dirty="0" smtClean="0"/>
              <a:t> value: </a:t>
            </a:r>
            <a:r>
              <a:rPr lang="en-US" sz="1600" b="1" dirty="0" smtClean="0"/>
              <a:t>10.22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NCBI BLAST search of </a:t>
            </a:r>
            <a:r>
              <a:rPr lang="en-US" sz="1600" dirty="0" smtClean="0">
                <a:hlinkClick r:id="rId2"/>
              </a:rPr>
              <a:t>H1_YEAST</a:t>
            </a:r>
            <a:r>
              <a:rPr lang="en-US" sz="1600" dirty="0" smtClean="0"/>
              <a:t> against nr. Unformatted </a:t>
            </a:r>
            <a:r>
              <a:rPr lang="en-US" sz="1600" dirty="0" smtClean="0">
                <a:hlinkClick r:id="rId3"/>
              </a:rPr>
              <a:t>sequence string</a:t>
            </a:r>
            <a:r>
              <a:rPr lang="en-US" sz="1600" dirty="0" smtClean="0"/>
              <a:t> for pasting into other applications </a:t>
            </a:r>
          </a:p>
          <a:p>
            <a:r>
              <a:rPr lang="en-US" sz="1600" dirty="0" smtClean="0"/>
              <a:t>Taxonomy: </a:t>
            </a:r>
            <a:r>
              <a:rPr lang="en-US" sz="1600" dirty="0" err="1" smtClean="0">
                <a:hlinkClick r:id="rId4"/>
              </a:rPr>
              <a:t>Saccharomyces</a:t>
            </a:r>
            <a:r>
              <a:rPr lang="en-US" sz="1600" dirty="0" smtClean="0">
                <a:hlinkClick r:id="rId4"/>
              </a:rPr>
              <a:t> </a:t>
            </a:r>
            <a:r>
              <a:rPr lang="en-US" sz="1600" dirty="0" err="1" smtClean="0">
                <a:hlinkClick r:id="rId4"/>
              </a:rPr>
              <a:t>cerevisiae</a:t>
            </a:r>
            <a:r>
              <a:rPr lang="en-US" sz="1600" dirty="0" smtClean="0">
                <a:hlinkClick r:id="rId4"/>
              </a:rPr>
              <a:t> S288c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Cleavage by </a:t>
            </a:r>
            <a:r>
              <a:rPr lang="en-US" sz="1600" dirty="0" err="1" smtClean="0"/>
              <a:t>Trypsin</a:t>
            </a:r>
            <a:r>
              <a:rPr lang="en-US" sz="1600" dirty="0" smtClean="0"/>
              <a:t>: cuts C-term side of KR unless next residue is P </a:t>
            </a:r>
          </a:p>
          <a:p>
            <a:r>
              <a:rPr lang="en-US" sz="1600" dirty="0" smtClean="0"/>
              <a:t>Sequence Coverage: </a:t>
            </a:r>
            <a:r>
              <a:rPr lang="en-US" sz="1600" b="1" dirty="0" smtClean="0"/>
              <a:t>24%</a:t>
            </a:r>
            <a:r>
              <a:rPr lang="en-US" sz="1600" dirty="0" smtClean="0"/>
              <a:t> Matched peptides shown in </a:t>
            </a:r>
            <a:r>
              <a:rPr lang="en-US" sz="1600" b="1" dirty="0" smtClean="0"/>
              <a:t>Bold</a:t>
            </a:r>
            <a:endParaRPr lang="en-US" sz="1600" dirty="0" smtClean="0"/>
          </a:p>
          <a:p>
            <a:r>
              <a:rPr lang="en-US" sz="1600" b="1" dirty="0" smtClean="0"/>
              <a:t>1</a:t>
            </a:r>
            <a:r>
              <a:rPr lang="en-US" sz="1600" dirty="0" smtClean="0"/>
              <a:t> MAPKKSTTKT TSKGKKPATS KGKEKSTSKA AIK</a:t>
            </a:r>
            <a:r>
              <a:rPr lang="en-US" sz="1600" b="1" dirty="0" smtClean="0"/>
              <a:t>KTTAKKE EASSK</a:t>
            </a:r>
            <a:r>
              <a:rPr lang="en-US" sz="1600" dirty="0" smtClean="0"/>
              <a:t>SYREL </a:t>
            </a:r>
          </a:p>
          <a:p>
            <a:r>
              <a:rPr lang="en-US" sz="1600" b="1" dirty="0" smtClean="0"/>
              <a:t>51</a:t>
            </a:r>
            <a:r>
              <a:rPr lang="en-US" sz="1600" dirty="0" smtClean="0"/>
              <a:t> IIEGLTALKE RKGSSRPALK KFIKENYPIV GSASNFDLYF NNAIK</a:t>
            </a:r>
            <a:r>
              <a:rPr lang="en-US" sz="1600" b="1" dirty="0" smtClean="0"/>
              <a:t>KGVEA </a:t>
            </a:r>
          </a:p>
          <a:p>
            <a:r>
              <a:rPr lang="en-US" sz="1600" b="1" dirty="0" smtClean="0"/>
              <a:t>101 GDFEQPK</a:t>
            </a:r>
            <a:r>
              <a:rPr lang="en-US" sz="1600" dirty="0" smtClean="0"/>
              <a:t>GPA GAVKLAKKKS PEVKKEKEVS PKPK</a:t>
            </a:r>
            <a:r>
              <a:rPr lang="en-US" sz="1600" b="1" dirty="0" smtClean="0"/>
              <a:t>QAATSV SATASK</a:t>
            </a:r>
            <a:r>
              <a:rPr lang="en-US" sz="1600" dirty="0" smtClean="0"/>
              <a:t>AKAA </a:t>
            </a:r>
          </a:p>
          <a:p>
            <a:r>
              <a:rPr lang="en-US" sz="1600" b="1" dirty="0" smtClean="0"/>
              <a:t>151</a:t>
            </a:r>
            <a:r>
              <a:rPr lang="en-US" sz="1600" dirty="0" smtClean="0"/>
              <a:t> STKLAPKKVV KKK</a:t>
            </a:r>
            <a:r>
              <a:rPr lang="en-US" sz="1600" b="1" dirty="0" smtClean="0"/>
              <a:t>SPTVTAK KASSPSSLTY K</a:t>
            </a:r>
            <a:r>
              <a:rPr lang="en-US" sz="1600" dirty="0" smtClean="0"/>
              <a:t>EMILK</a:t>
            </a:r>
            <a:r>
              <a:rPr lang="en-US" sz="1600" b="1" dirty="0" smtClean="0"/>
              <a:t>SMPQ LNDGK</a:t>
            </a:r>
            <a:r>
              <a:rPr lang="en-US" sz="1600" dirty="0" smtClean="0"/>
              <a:t>GSSRI </a:t>
            </a:r>
          </a:p>
          <a:p>
            <a:r>
              <a:rPr lang="en-US" sz="1600" b="1" dirty="0" smtClean="0"/>
              <a:t>201</a:t>
            </a:r>
            <a:r>
              <a:rPr lang="en-US" sz="1600" dirty="0" smtClean="0"/>
              <a:t> VLKKYVKDTF SSKLKTSSNF DYLFNSAIKK CVENGELVQP KGPSGIIKLN </a:t>
            </a:r>
          </a:p>
          <a:p>
            <a:r>
              <a:rPr lang="en-US" sz="1600" b="1" dirty="0" smtClean="0"/>
              <a:t>251</a:t>
            </a:r>
            <a:r>
              <a:rPr lang="en-US" sz="1600" dirty="0" smtClean="0"/>
              <a:t> KKKVKLST</a:t>
            </a:r>
            <a:endParaRPr lang="en-US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223837" y="3581400"/>
            <a:ext cx="7700963" cy="3200305"/>
            <a:chOff x="223837" y="3581400"/>
            <a:chExt cx="7700963" cy="3200305"/>
          </a:xfrm>
        </p:grpSpPr>
        <p:pic>
          <p:nvPicPr>
            <p:cNvPr id="13619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9100" y="3581400"/>
              <a:ext cx="7315200" cy="1983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6195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3837" y="5562600"/>
              <a:ext cx="7700963" cy="1219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" y="-22"/>
          <a:ext cx="9143998" cy="7477828"/>
        </p:xfrm>
        <a:graphic>
          <a:graphicData uri="http://schemas.openxmlformats.org/drawingml/2006/table">
            <a:tbl>
              <a:tblPr/>
              <a:tblGrid>
                <a:gridCol w="993915"/>
                <a:gridCol w="8150083"/>
              </a:tblGrid>
              <a:tr h="978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 </a:t>
                      </a:r>
                      <a:r>
                        <a:rPr lang="en-US" sz="800" b="1" dirty="0" smtClean="0">
                          <a:hlinkClick r:id="rId2"/>
                        </a:rPr>
                        <a:t>H1_YEAST</a:t>
                      </a:r>
                      <a:endParaRPr lang="en-US" sz="800" dirty="0" smtClean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Histone H1 OS=</a:t>
                      </a:r>
                      <a:r>
                        <a:rPr lang="en-US" sz="800" dirty="0" err="1" smtClean="0"/>
                        <a:t>Saccharomyces</a:t>
                      </a:r>
                      <a:r>
                        <a:rPr lang="en-US" sz="800" dirty="0" smtClean="0"/>
                        <a:t> </a:t>
                      </a:r>
                      <a:r>
                        <a:rPr lang="en-US" sz="800" dirty="0" err="1" smtClean="0"/>
                        <a:t>cerevisiae</a:t>
                      </a:r>
                      <a:r>
                        <a:rPr lang="en-US" sz="800" dirty="0" smtClean="0"/>
                        <a:t> (strain ATCC 204508 / S288c) GN=HHO1 PE=1 SV=1</a:t>
                      </a:r>
                      <a:endParaRPr lang="en-US" sz="800" dirty="0"/>
                    </a:p>
                  </a:txBody>
                  <a:tcPr marL="6740" marR="6740" marT="3370" marB="337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 dirty="0"/>
                        <a:t> </a:t>
                      </a:r>
                      <a:r>
                        <a:rPr lang="en-US" sz="800" b="1" dirty="0">
                          <a:hlinkClick r:id="rId2"/>
                        </a:rPr>
                        <a:t>EF1A_YEAST</a:t>
                      </a:r>
                      <a:endParaRPr lang="en-US" sz="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 Elongation factor 1-alpha OS=</a:t>
                      </a:r>
                      <a:r>
                        <a:rPr lang="en-US" sz="800" dirty="0" err="1"/>
                        <a:t>Saccharomyces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cerevisiae</a:t>
                      </a:r>
                      <a:r>
                        <a:rPr lang="en-US" sz="800" dirty="0"/>
                        <a:t> (strain ATCC 204508 / S288c) GN=TEF1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G3P3_YEAST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Glyceraldehyde-3-phosphate dehydrogenase 3 OS=Saccharomyces cerevisiae (strain ATCC 204508 / S288c) GN=TDH3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EF1A_CRYNB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1-alpha OS=Cryptococcus neoformans var. neoformans serotype D (strain B-3501A) GN=TEF1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5207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2 OS=Saccharomyces cerevisiae (strain ATCC 204508 / S288c) GN=EFT1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G3P2_YEAST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Glyceraldehyde-3-phosphate dehydrogenase 2 OS=Saccharomyces cerevisiae (strain ATCC 204508 / S288c) GN=TDH2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PDC1_YEAST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Pyruvate decarboxylase isozyme 1 OS=Saccharomyces cerevisiae (strain ATCC 204508 / S288c) GN=PDC1 PE=1 SV=7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ENO2_YEAST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Enolase 2 OS=Saccharomyces cerevisiae (strain ATCC 204508 / S288c) GN=ENO2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PDC1_KLUMA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Pyruvate decarboxylase OS=Kluyveromyces marxianus GN=PDC1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EF1A_HYPJE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1-alpha OS=Hypocrea jecorina GN=tef1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EF3A_YEAST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3A OS=Saccharomyces cerevisiae (strain ATCC 204508 / S288c) GN=YEF3 PE=1 SV=4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ENO_RHOMI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800"/>
                        <a:t> Enolase OS=Rhodotorula mucilaginosa GN=ENO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ENO1_CANAL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Enolase 1 OS=Candida albicans (strain SC5314 / ATCC MYA-2876) GN=ENO1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HSP71_YEAST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Heat shock protein SSA1 OS=Saccharomyces cerevisiae (strain ATCC 204508 / S288c) GN=SSA1 PE=1 SV=4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ENO2_DEBHA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Enolase 2 OS=Debaryomyces hansenii (strain ATCC 36239 / CBS 767 / JCM 1990 / NBRC 0083 / IGC 2968) GN=ENO2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EF1A_YARLI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1-alpha OS=Yarrowia lipolytica (strain CLIB 122 / E 150) GN=TEF PE=2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HSC82_YEAST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ATP-dependent molecular chaperone HSC82 OS=Saccharomyces cerevisiae (strain ATCC 204508 / S288c) GN=HSC82 PE=1 SV=4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EF1A_PUCGR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800"/>
                        <a:t> Elongation factor 1-alpha OS=Puccinia graminis GN=TEF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ESC1_YEAST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Silent chromatin protein ESC1 OS=Saccharomyces cerevisiae (strain ATCC 204508 / S288c) GN=ESC1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EF1A1_CANAL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1-alpha 1 OS=Candida albicans (strain SC5314 / ATCC MYA-2876) GN=TEF1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SGM1_SCHPO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Protein sgm1 OS=Schizosaccharomyces pombe (strain 972 / ATCC 24843) GN=sgm1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KPYK1_YEAST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Pyruvate kinase 1 OS=Saccharomyces cerevisiae (strain ATCC 204508 / S288c) GN=CDC19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NST1_VANPO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Stress response protein NST1 OS=Vanderwaltozyma polyspora (strain ATCC 22028 / DSM 70294) GN=NST1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EF3_CANGA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3 OS=Candida glabrata (strain ATCC 2001 / CBS 138 / JCM 3761 / NBRC 0622 / NRRL Y-65) GN=TEF3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EF1A_SCHCO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1-alpha OS=Schizophyllum commune GN=TEF1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RTC1_LACTC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Restriction of telomere capping protein 1 OS=Lachancea thermotolerans (strain ATCC 56472 / CBS 6340 / NRRL Y-8284) GN=RTC1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PGK_YEAST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Phosphoglycerate kinase OS=Saccharomyces cerevisiae (strain ATCC 204508 / S288c) GN=PGK1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KTR7_YEAST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Probable mannosyltransferase KTR7 OS=Saccharomyces cerevisiae (strain ATCC 204508 / S288c) GN=KTR7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XYL1_CANTE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800"/>
                        <a:t> NAD(P)H-dependent D-xylose reductase OS=Candida tenuis GN=XYL1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SLX4_PENMQ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Structure-specific endonuclease subunit slx4 OS=Penicillium marneffei (strain ATCC 18224 / CBS 334.59 / QM 7333) GN=slx4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ACSA_EMENI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Acetyl-coenzyme A synthetase OS=Emericella nidulans (strain FGSC A4 / ATCC 38163 / CBS 112.46 / NRRL 194 / M139) GN=facA PE=2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DNA2_YEAST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DNA replication ATP-dependent helicase/nuclease DNA2 OS=Saccharomyces cerevisiae (strain ATCC 204508 / S288c) GN=DNA2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EF1B_YEAST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1-beta OS=Saccharomyces cerevisiae (strain ATCC 204508 / S288c) GN=EFB1 PE=1 SV=4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CDC25_LACKL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Cell division control protein 25 (Fragment) OS=Lachancea kluyveri GN=CDC25 PE=4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SMC5_YEAST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Structural maintenance of chromosomes protein 5 OS=Saccharomyces cerevisiae (strain ATCC 204508 / S288c) GN=SMC5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MYO3_CANGA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Myosin-3 OS=Candida glabrata (strain ATCC 2001 / CBS 138 / JCM 3761 / NBRC 0622 / NRRL Y-65) GN=MYO3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DBP4_SCHPO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ATP-dependent RNA helicase dbp4 OS=Schizosaccharomyces pombe (strain 972 / ATCC 24843) GN=dbp4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PEP2_ASPTN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Uncharacterized protein ATEG_07673.1 OS=Aspergillus terreus (strain NIH 2624 / FGSC A1156) GN=ATEG_07673.1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0412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YTA12_YEAST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Mitochondrial respiratory chain complexes assembly protein YTA12 OS=Saccharomyces cerevisiae (strain ATCC 204508 / S288c) GN=YTA12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RUVB2_DEBHA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RuvB-like helicase 2 OS=Debaryomyces hansenii (strain ATCC 36239 / CBS 767 / JCM 1990 / NBRC 0083 / IGC 2968) GN=RVB2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0412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SUDA_EMENI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Chromosome segregation protein sudA OS=Emericella nidulans (strain FGSC A4 / ATCC 38163 / CBS 112.46 / NRRL 194 / M139) GN=sudA PE=2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GSM1_CANTT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Glucose starvation modulator protein 1 OS=Candida tropicalis (strain ATCC MYA-3404 / T1) GN=GSM1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RL3A_SCHPO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60S ribosomal protein L3-A OS=Schizosaccharomyces pombe (strain 972 / ATCC 24843) GN=rpl3a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PFS2_DEBHA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 </a:t>
                      </a:r>
                      <a:r>
                        <a:rPr lang="en-US" sz="800" dirty="0" err="1"/>
                        <a:t>Polyadenylation</a:t>
                      </a:r>
                      <a:r>
                        <a:rPr lang="en-US" sz="800" dirty="0"/>
                        <a:t> factor subunit 2 OS=</a:t>
                      </a:r>
                      <a:r>
                        <a:rPr lang="en-US" sz="800" dirty="0" err="1"/>
                        <a:t>Debaryomyces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hansenii</a:t>
                      </a:r>
                      <a:r>
                        <a:rPr lang="en-US" sz="800" dirty="0"/>
                        <a:t> (strain ATCC 36239 / CBS 767 / JCM 1990 / NBRC 0083 / IGC 2968) GN=PFS2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NET1_YEAST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Nucleolar protein NET1 OS=Saccharomyces cerevisiae (strain ATCC 204508 / S288c) GN=NET1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Y309_ENCCU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UPF0329 protein ECU03_0090 OS=Encephalitozoon cuniculi (strain GB-M1) GN=ECU03_0090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MU155_SCHPO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Meiotically up-regulated gene 155 protein OS=Schizosaccharomyces pombe (strain 972 / ATCC 24843) GN=mug155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0412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SET1_ASHGO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Histone-lysine N-methyltransferase, H3 lysine-4 specific OS=Ashbya gossypii (strain ATCC 10895 / CBS 109.51 / FGSC 9923 / NRRL Y-1056) GN=SET1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U390_SCHPO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UPF0390 protein C24B10.18 OS=Schizosaccharomyces pombe (strain 972 / ATCC 24843) GN=SPCC24B10.18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PDC_HANUV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Pyruvate decarboxylase OS=Hanseniaspora uvarum GN=PDC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CYAA_PODAS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800"/>
                        <a:t> Adenylate cyclase OS=Podospora anserina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HSV2_PICAN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SVP1-like protein 2 OS=Pichia angusta GN=HSV2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DCL21_ASPNC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Dicer-like protein 2-1 OS=Aspergillus niger (strain CBS 513.88 / FGSC A1513) GN=dcl2-1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RMD5_YEAST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Sporulation protein RMD5 OS=Saccharomyces cerevisiae (strain ATCC 204508 / S288c) GN=RMD5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YJC7_SCHPO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Uncharacterized protein C736.07c OS=Schizosaccharomyces pombe (strain 972 / ATCC 24843) GN=SPCC736.07c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0412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NUF2_NEUCR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Probable kinetochore protein nuf-2 OS=Neurospora crassa (strain ATCC 24698 / 74-OR23-1A / CBS 708.71 / DSM 1257 / FGSC 987) GN=nuf-2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CEF1_CANAL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Pre-mRNA-splicing factor CEF1 OS=Candida albicans (strain SC5314 / ATCC MYA-2876) GN=CEF1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VAM6_YEAST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Vacuolar morphogenesis protein 6 OS=Saccharomyces cerevisiae (strain ATCC 204508 / S288c) GN=VAM6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CWH41_YEAST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Mannosyl-oligosaccharide glucosidase OS=Saccharomyces cerevisiae (strain ATCC 204508 / S288c) GN=CWH41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HIS2_SCHPO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Histidine biosynthesis bifunctional protein his7 OS=Schizosaccharomyces pombe (strain 972 / ATCC 24843) GN=his7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809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FKBP4_EMENI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 FK506-binding protein 4 OS=</a:t>
                      </a:r>
                      <a:r>
                        <a:rPr lang="en-US" sz="800" dirty="0" err="1"/>
                        <a:t>Emericella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nidulans</a:t>
                      </a:r>
                      <a:r>
                        <a:rPr lang="en-US" sz="800" dirty="0"/>
                        <a:t> (strain FGSC A4 / ATCC 38163 / CBS 112.46 / NRRL 194 / M139) GN=fpr4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http://cbio.ufs.ac.za/mascot/cgi/master_results.pl?file=..%2Fdata%2F20140613%2FF008958.dat&amp;REPTYPE=</a:t>
            </a:r>
            <a:r>
              <a:rPr lang="en-US" dirty="0" err="1" smtClean="0"/>
              <a:t>peptide&amp;_sigthreshold</a:t>
            </a:r>
            <a:r>
              <a:rPr lang="en-US" dirty="0" smtClean="0"/>
              <a:t>=0.05&amp;REPORT=</a:t>
            </a:r>
            <a:r>
              <a:rPr lang="en-US" dirty="0" err="1" smtClean="0"/>
              <a:t>AUTO&amp;_noerrortolerant</a:t>
            </a:r>
            <a:r>
              <a:rPr lang="en-US" dirty="0" smtClean="0"/>
              <a:t>=0&amp;_server_mudpit_switch=99999999&amp;_ignoreionsscorebelow=0&amp;_showsubsets=0&amp;_showpopups=</a:t>
            </a:r>
            <a:r>
              <a:rPr lang="en-US" dirty="0" err="1" smtClean="0"/>
              <a:t>TRUE&amp;_sortunassigned</a:t>
            </a:r>
            <a:r>
              <a:rPr lang="en-US" dirty="0" smtClean="0"/>
              <a:t>=</a:t>
            </a:r>
            <a:r>
              <a:rPr lang="en-US" dirty="0" err="1" smtClean="0"/>
              <a:t>scoredown&amp;_requireboldred</a:t>
            </a:r>
            <a:r>
              <a:rPr lang="en-US" dirty="0" smtClean="0"/>
              <a:t>=0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00400" y="304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LOGARITHMIC PHASE 2 </a:t>
            </a:r>
            <a:endParaRPr lang="en-US" dirty="0"/>
          </a:p>
        </p:txBody>
      </p:sp>
      <p:pic>
        <p:nvPicPr>
          <p:cNvPr id="1085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212" y="1981200"/>
            <a:ext cx="3515114" cy="175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76400" y="1981200"/>
          <a:ext cx="7315200" cy="914400"/>
        </p:xfrm>
        <a:graphic>
          <a:graphicData uri="http://schemas.openxmlformats.org/drawingml/2006/table">
            <a:tbl>
              <a:tblPr/>
              <a:tblGrid>
                <a:gridCol w="73152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Individual ions scores &gt; 43 indicate identity or extensive homology (p&lt;0.05)</a:t>
                      </a:r>
                    </a:p>
                    <a:p>
                      <a:r>
                        <a:rPr lang="en-US" dirty="0" smtClean="0"/>
                        <a:t>Histone </a:t>
                      </a:r>
                      <a:r>
                        <a:rPr lang="en-US" dirty="0"/>
                        <a:t>H1 OS=</a:t>
                      </a:r>
                      <a:r>
                        <a:rPr lang="en-US" dirty="0" err="1"/>
                        <a:t>Saccharomyces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cerevisiae</a:t>
                      </a:r>
                      <a:r>
                        <a:rPr lang="en-US" dirty="0"/>
                        <a:t> (strain ATCC 204508 / S288c</a:t>
                      </a:r>
                      <a:r>
                        <a:rPr lang="en-US" dirty="0" smtClean="0"/>
                        <a:t>)</a:t>
                      </a:r>
                    </a:p>
                    <a:p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Mass: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27786    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Score: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254    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Queries matched: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12   </a:t>
                      </a:r>
                      <a:r>
                        <a:rPr lang="en-US" sz="18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emPAI</a:t>
                      </a: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0.47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3733801"/>
          <a:ext cx="91440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2102"/>
                <a:gridCol w="774915"/>
                <a:gridCol w="1317356"/>
                <a:gridCol w="1472339"/>
                <a:gridCol w="929898"/>
                <a:gridCol w="1007390"/>
              </a:tblGrid>
              <a:tr h="330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Mr</a:t>
                      </a:r>
                      <a:r>
                        <a:rPr lang="en-US" sz="1600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Mr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obs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Expect</a:t>
                      </a:r>
                      <a:endParaRPr lang="en-US" sz="16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SMPQLNDGK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988.4648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988.307404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-0.1574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</a:t>
                      </a:r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ASSPSSLTYK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1039.5186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1039.277900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-0.2407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0.00044</a:t>
                      </a:r>
                      <a:endParaRPr lang="en-US" sz="16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QAATSVSATASK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57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1120.5724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1120.293764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-0.2786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0.0016 </a:t>
                      </a:r>
                      <a:endParaRPr lang="en-US" sz="16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KASSPSSLTYK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1167.6135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1167.298140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-0.3154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6.1</a:t>
                      </a:r>
                      <a:endParaRPr lang="en-US" sz="16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GVEAGDFEQPK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1175.5459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1176.217426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0.6716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0.46 </a:t>
                      </a:r>
                      <a:endParaRPr lang="en-US" sz="16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APKKSTTKTTSKGKKPATSK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2516.0531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2516.220618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0.1675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KSTTKTTSKGKKPATSKGK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22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2367.0290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2367.206133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0.1772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17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0200">
                <a:tc>
                  <a:txBody>
                    <a:bodyPr/>
                    <a:lstStyle/>
                    <a:p>
                      <a:r>
                        <a:rPr lang="en-US" sz="1600" b="1" i="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SMPQLNDGKGSSR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26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1577.5946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1578.137422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0.3755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3.2 </a:t>
                      </a:r>
                      <a:endParaRPr lang="en-US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062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SMPQLNDGK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336: 988.307404 from(495.160978,2+)</a:t>
            </a:r>
            <a:br>
              <a:rPr lang="en-US" dirty="0" smtClean="0"/>
            </a:br>
            <a:r>
              <a:rPr lang="en-US" dirty="0" smtClean="0"/>
              <a:t>Title: File: 191113.wiff, Sample: Log 2 (sample number 4), Elution: 33.304 to 33.455 min,   Period: 1, Cycle(s): 1409 (Experiment 3), 1410 (Experiment 6)</a:t>
            </a:r>
            <a:br>
              <a:rPr lang="en-US" dirty="0" smtClean="0"/>
            </a:br>
            <a:r>
              <a:rPr lang="en-US" dirty="0" smtClean="0"/>
              <a:t>Data file c:\temp\masFC.tmp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988.4648 </a:t>
            </a:r>
            <a:r>
              <a:rPr lang="en-US" b="1" dirty="0" smtClean="0"/>
              <a:t>Ions Score:</a:t>
            </a:r>
            <a:r>
              <a:rPr lang="en-US" dirty="0" smtClean="0"/>
              <a:t> 19 </a:t>
            </a:r>
            <a:r>
              <a:rPr lang="en-US" b="1" dirty="0" smtClean="0"/>
              <a:t>Expect:</a:t>
            </a:r>
            <a:r>
              <a:rPr lang="en-US" dirty="0" smtClean="0"/>
              <a:t> 12       </a:t>
            </a:r>
            <a:r>
              <a:rPr lang="en-US" b="1" dirty="0" smtClean="0"/>
              <a:t>Matches (Bold Red):</a:t>
            </a:r>
            <a:r>
              <a:rPr lang="en-US" dirty="0" smtClean="0"/>
              <a:t> 10/86 fragment ions using 19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6200" y="2911938"/>
            <a:ext cx="8991600" cy="3222162"/>
            <a:chOff x="76200" y="2911938"/>
            <a:chExt cx="8991600" cy="3222162"/>
          </a:xfrm>
        </p:grpSpPr>
        <p:grpSp>
          <p:nvGrpSpPr>
            <p:cNvPr id="6" name="Group 5"/>
            <p:cNvGrpSpPr/>
            <p:nvPr/>
          </p:nvGrpSpPr>
          <p:grpSpPr>
            <a:xfrm>
              <a:off x="76200" y="2911938"/>
              <a:ext cx="8991600" cy="1770312"/>
              <a:chOff x="76200" y="2911938"/>
              <a:chExt cx="8991600" cy="1770312"/>
            </a:xfrm>
          </p:grpSpPr>
          <p:pic>
            <p:nvPicPr>
              <p:cNvPr id="107521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911940"/>
                <a:ext cx="3200400" cy="1770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522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52800" y="2911938"/>
                <a:ext cx="5715000" cy="17630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752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686300"/>
              <a:ext cx="8515350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6200" y="3086100"/>
            <a:ext cx="9004300" cy="3543300"/>
            <a:chOff x="76200" y="2667000"/>
            <a:chExt cx="9004300" cy="3543300"/>
          </a:xfrm>
        </p:grpSpPr>
        <p:grpSp>
          <p:nvGrpSpPr>
            <p:cNvPr id="6" name="Group 5"/>
            <p:cNvGrpSpPr/>
            <p:nvPr/>
          </p:nvGrpSpPr>
          <p:grpSpPr>
            <a:xfrm>
              <a:off x="76200" y="2667000"/>
              <a:ext cx="9004300" cy="2077679"/>
              <a:chOff x="76200" y="2667000"/>
              <a:chExt cx="9004300" cy="2077679"/>
            </a:xfrm>
          </p:grpSpPr>
          <p:pic>
            <p:nvPicPr>
              <p:cNvPr id="106497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667000"/>
                <a:ext cx="3738282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649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22700" y="2667000"/>
                <a:ext cx="5257800" cy="2077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64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772025"/>
              <a:ext cx="8591550" cy="143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Rectangle 4"/>
          <p:cNvSpPr/>
          <p:nvPr/>
        </p:nvSpPr>
        <p:spPr>
          <a:xfrm>
            <a:off x="152400" y="206276"/>
            <a:ext cx="883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ASSPSSLTYK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362: 1039.277900 from(520.646226,2+)</a:t>
            </a:r>
            <a:br>
              <a:rPr lang="en-US" dirty="0" smtClean="0"/>
            </a:br>
            <a:r>
              <a:rPr lang="en-US" dirty="0" smtClean="0"/>
              <a:t>Title: File: 191113.wiff, Sample: Log 2 (sample number 4), Elution: 32.947 to 33.179 min, Period: 1, Cycle(s): 1406-1408 (Experiment 3)</a:t>
            </a:r>
            <a:br>
              <a:rPr lang="en-US" dirty="0" smtClean="0"/>
            </a:br>
            <a:r>
              <a:rPr lang="en-US" dirty="0" smtClean="0"/>
              <a:t>Data file c:\temp\masFC.tmp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1039.5186 </a:t>
            </a:r>
            <a:r>
              <a:rPr lang="en-US" b="1" dirty="0" smtClean="0"/>
              <a:t>Ions Score:</a:t>
            </a:r>
            <a:r>
              <a:rPr lang="en-US" dirty="0" smtClean="0"/>
              <a:t> 63 </a:t>
            </a:r>
            <a:r>
              <a:rPr lang="en-US" b="1" dirty="0" smtClean="0"/>
              <a:t>Expect:</a:t>
            </a:r>
            <a:r>
              <a:rPr lang="en-US" dirty="0" smtClean="0"/>
              <a:t> 0.00044 </a:t>
            </a:r>
            <a:r>
              <a:rPr lang="en-US" b="1" dirty="0" smtClean="0"/>
              <a:t>Matches (Bold Red):</a:t>
            </a:r>
            <a:r>
              <a:rPr lang="en-US" dirty="0" smtClean="0"/>
              <a:t> 12/84 fragment ions using 13 most intense peaks</a:t>
            </a:r>
            <a:endParaRPr lang="en-US" dirty="0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2936620"/>
            <a:ext cx="9144000" cy="3448305"/>
            <a:chOff x="0" y="2936620"/>
            <a:chExt cx="9144000" cy="3448305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2936620"/>
              <a:ext cx="9144000" cy="2111629"/>
              <a:chOff x="0" y="2936620"/>
              <a:chExt cx="9144000" cy="2111629"/>
            </a:xfrm>
          </p:grpSpPr>
          <p:pic>
            <p:nvPicPr>
              <p:cNvPr id="105473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942445"/>
                <a:ext cx="3810000" cy="2093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47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10000" y="2936620"/>
                <a:ext cx="5334000" cy="21116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547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1300" y="5041900"/>
              <a:ext cx="8658225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Rectangle 4"/>
          <p:cNvSpPr/>
          <p:nvPr/>
        </p:nvSpPr>
        <p:spPr>
          <a:xfrm>
            <a:off x="76200" y="269776"/>
            <a:ext cx="8915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QAATSVSATASK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403: 1120.293764 from(561.154158,2+)</a:t>
            </a:r>
            <a:br>
              <a:rPr lang="en-US" dirty="0" smtClean="0"/>
            </a:br>
            <a:r>
              <a:rPr lang="en-US" dirty="0" smtClean="0"/>
              <a:t>Title: File: 191113.wiff, Sample: Log 2 (sample number 4), Elution: 23.384 to 24.143 min, Period: 1, Cycle(s): 1328-1330, 1333-1334 (Experiment 3)</a:t>
            </a:r>
            <a:br>
              <a:rPr lang="en-US" dirty="0" smtClean="0"/>
            </a:br>
            <a:r>
              <a:rPr lang="en-US" dirty="0" smtClean="0"/>
              <a:t>Data file c:\temp\masFC.tmp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1120.5724 </a:t>
            </a:r>
            <a:r>
              <a:rPr lang="en-US" b="1" dirty="0" smtClean="0"/>
              <a:t>Ions Score:</a:t>
            </a:r>
            <a:r>
              <a:rPr lang="en-US" dirty="0" smtClean="0"/>
              <a:t> 57 </a:t>
            </a:r>
            <a:r>
              <a:rPr lang="en-US" b="1" dirty="0" smtClean="0"/>
              <a:t>Expect:</a:t>
            </a:r>
            <a:r>
              <a:rPr lang="en-US" dirty="0" smtClean="0"/>
              <a:t> 0.0016 </a:t>
            </a:r>
            <a:r>
              <a:rPr lang="en-US" b="1" dirty="0" smtClean="0"/>
              <a:t>Matches (Bold Red):</a:t>
            </a:r>
            <a:r>
              <a:rPr lang="en-US" dirty="0" smtClean="0"/>
              <a:t> 16/124 fragment ions using 28 most intense peaks</a:t>
            </a:r>
            <a:endParaRPr lang="en-US" dirty="0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7877"/>
            <a:ext cx="8839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KASSPSSLTYK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GN=HHO1 PE=1 SV=1</a:t>
            </a:r>
            <a:br>
              <a:rPr lang="en-US" dirty="0" smtClean="0"/>
            </a:br>
            <a:r>
              <a:rPr lang="en-US" dirty="0" smtClean="0"/>
              <a:t>Match to Query 428: 1167.298140 from(584.656346,2+)</a:t>
            </a:r>
            <a:br>
              <a:rPr lang="en-US" dirty="0" smtClean="0"/>
            </a:br>
            <a:r>
              <a:rPr lang="en-US" dirty="0" smtClean="0"/>
              <a:t>Title: File: 191113.wiff, Sample: Log 2 (sample number 4), Elution: 28.827 to 29.19 min, Period: 1, Cycle(s): 1374-1375 (Experiment 4), 1372 (Experiment 6)</a:t>
            </a:r>
            <a:br>
              <a:rPr lang="en-US" dirty="0" smtClean="0"/>
            </a:br>
            <a:r>
              <a:rPr lang="en-US" dirty="0" smtClean="0"/>
              <a:t>Data file c:\temp\masFC.tmp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1167.6135 </a:t>
            </a:r>
            <a:r>
              <a:rPr lang="en-US" b="1" dirty="0" smtClean="0"/>
              <a:t>Ions Score:</a:t>
            </a:r>
            <a:r>
              <a:rPr lang="en-US" dirty="0" smtClean="0"/>
              <a:t> 22 </a:t>
            </a:r>
            <a:r>
              <a:rPr lang="en-US" b="1" dirty="0" smtClean="0"/>
              <a:t>Expect:</a:t>
            </a:r>
            <a:r>
              <a:rPr lang="en-US" dirty="0" smtClean="0"/>
              <a:t> 6.1 </a:t>
            </a:r>
            <a:r>
              <a:rPr lang="en-US" b="1" dirty="0" smtClean="0"/>
              <a:t>Matches (Bold Red):</a:t>
            </a:r>
            <a:r>
              <a:rPr lang="en-US" dirty="0" smtClean="0"/>
              <a:t> 5/112 fragment ions using 10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6201" y="2795280"/>
            <a:ext cx="9016999" cy="3322945"/>
            <a:chOff x="76201" y="2795280"/>
            <a:chExt cx="9016999" cy="3322945"/>
          </a:xfrm>
        </p:grpSpPr>
        <p:grpSp>
          <p:nvGrpSpPr>
            <p:cNvPr id="6" name="Group 5"/>
            <p:cNvGrpSpPr/>
            <p:nvPr/>
          </p:nvGrpSpPr>
          <p:grpSpPr>
            <a:xfrm>
              <a:off x="76201" y="2795280"/>
              <a:ext cx="9016999" cy="1929120"/>
              <a:chOff x="76201" y="2795280"/>
              <a:chExt cx="9016999" cy="1929120"/>
            </a:xfrm>
          </p:grpSpPr>
          <p:pic>
            <p:nvPicPr>
              <p:cNvPr id="104449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1" y="2795280"/>
                <a:ext cx="3505199" cy="1929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45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95020" y="2824162"/>
                <a:ext cx="5498180" cy="1900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44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4737100"/>
              <a:ext cx="8591550" cy="138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" y="358676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GVEAGDFEQPK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430: 1176.217426 from(589.115989,2+)</a:t>
            </a:r>
            <a:br>
              <a:rPr lang="en-US" dirty="0" smtClean="0"/>
            </a:br>
            <a:r>
              <a:rPr lang="en-US" dirty="0" smtClean="0"/>
              <a:t>Title: File: 191113.wiff, Sample: Log 2 (sample number 4), Elution: 51.176 min, Period: 1, Cycle(s): 1563 (Experiment 7) (Charge not auto determined)</a:t>
            </a:r>
            <a:br>
              <a:rPr lang="en-US" dirty="0" smtClean="0"/>
            </a:br>
            <a:r>
              <a:rPr lang="en-US" dirty="0" smtClean="0"/>
              <a:t>Data file c:\temp\masFC.tmp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1175.5459 </a:t>
            </a:r>
            <a:r>
              <a:rPr lang="en-US" b="1" dirty="0" smtClean="0"/>
              <a:t>Ions Score:</a:t>
            </a:r>
            <a:r>
              <a:rPr lang="en-US" dirty="0" smtClean="0"/>
              <a:t> 33 </a:t>
            </a:r>
            <a:r>
              <a:rPr lang="en-US" b="1" dirty="0" smtClean="0"/>
              <a:t>Expect:</a:t>
            </a:r>
            <a:r>
              <a:rPr lang="en-US" dirty="0" smtClean="0"/>
              <a:t> 0.46 </a:t>
            </a:r>
            <a:r>
              <a:rPr lang="en-US" b="1" dirty="0" smtClean="0"/>
              <a:t>Matches (Bold Red):</a:t>
            </a:r>
            <a:r>
              <a:rPr lang="en-US" dirty="0" smtClean="0"/>
              <a:t> 8/94 fragment ions using 17 most intense peaks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1600" y="2990849"/>
            <a:ext cx="8928100" cy="3257551"/>
            <a:chOff x="101600" y="2666999"/>
            <a:chExt cx="8928100" cy="3257551"/>
          </a:xfrm>
        </p:grpSpPr>
        <p:grpSp>
          <p:nvGrpSpPr>
            <p:cNvPr id="6" name="Group 5"/>
            <p:cNvGrpSpPr/>
            <p:nvPr/>
          </p:nvGrpSpPr>
          <p:grpSpPr>
            <a:xfrm>
              <a:off x="101600" y="2666999"/>
              <a:ext cx="8928100" cy="1897999"/>
              <a:chOff x="25400" y="2666999"/>
              <a:chExt cx="8928100" cy="1897999"/>
            </a:xfrm>
          </p:grpSpPr>
          <p:pic>
            <p:nvPicPr>
              <p:cNvPr id="11673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5400" y="2666999"/>
                <a:ext cx="3429000" cy="18837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73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67100" y="2667000"/>
                <a:ext cx="5486400" cy="1897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674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572000"/>
              <a:ext cx="8582025" cy="1352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1200" dirty="0" smtClean="0"/>
              <a:t>MS/MS Fragmentation of </a:t>
            </a:r>
            <a:r>
              <a:rPr lang="en-US" sz="1200" b="1" dirty="0" smtClean="0"/>
              <a:t>QAATSVSATASK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Found in </a:t>
            </a:r>
            <a:r>
              <a:rPr lang="en-US" sz="1200" b="1" dirty="0" smtClean="0"/>
              <a:t>H1_YEAST</a:t>
            </a:r>
            <a:r>
              <a:rPr lang="en-US" sz="1200" dirty="0" smtClean="0"/>
              <a:t>, Histone H1 OS=</a:t>
            </a:r>
            <a:r>
              <a:rPr lang="en-US" sz="1200" dirty="0" err="1" smtClean="0"/>
              <a:t>Saccharomyces</a:t>
            </a:r>
            <a:r>
              <a:rPr lang="en-US" sz="1200" dirty="0" smtClean="0"/>
              <a:t> </a:t>
            </a:r>
            <a:r>
              <a:rPr lang="en-US" sz="1200" dirty="0" err="1" smtClean="0"/>
              <a:t>cerevisiae</a:t>
            </a:r>
            <a:r>
              <a:rPr lang="en-US" sz="1200" dirty="0" smtClean="0"/>
              <a:t> (strain ATCC 204508 / S288c) GN=HHO1 PE=1 SV=1</a:t>
            </a:r>
            <a:br>
              <a:rPr lang="en-US" sz="1200" dirty="0" smtClean="0"/>
            </a:br>
            <a:r>
              <a:rPr lang="en-US" sz="1200" dirty="0" smtClean="0"/>
              <a:t>Match to Query 403: 1120.293764 from(561.154158,2+)</a:t>
            </a:r>
            <a:br>
              <a:rPr lang="en-US" sz="1200" dirty="0" smtClean="0"/>
            </a:br>
            <a:r>
              <a:rPr lang="en-US" sz="1200" dirty="0" smtClean="0"/>
              <a:t>Title: File: 191113.wiff, Sample: Log 2, Elution: 23.384 to 24.143 min</a:t>
            </a:r>
            <a:br>
              <a:rPr lang="en-US" sz="1200" dirty="0" smtClean="0"/>
            </a:br>
            <a:r>
              <a:rPr lang="en-US" sz="1200" dirty="0" smtClean="0"/>
              <a:t>Data file c:\temp\masFC.tmp</a:t>
            </a:r>
            <a:br>
              <a:rPr lang="en-US" sz="1200" dirty="0" smtClean="0"/>
            </a:br>
            <a:endParaRPr lang="en-US" sz="1200" dirty="0"/>
          </a:p>
        </p:txBody>
      </p:sp>
      <p:pic>
        <p:nvPicPr>
          <p:cNvPr id="6" name="Content Placeholder 5" descr="msms_H1_YEAST_QAATSVSATASK(2)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295400"/>
            <a:ext cx="3352800" cy="1828800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81000" y="3200400"/>
            <a:ext cx="4800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Monoisotopic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mass of neutral peptide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Mr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(calc):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1120.5724 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Ions Score: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57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Expect: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0.0016 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Matches (Bold Red):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16/124 fragment ions using 28 most intense peaks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" y="3962400"/>
            <a:ext cx="675228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371823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MS/MS Fragmentation of </a:t>
            </a:r>
            <a:r>
              <a:rPr lang="en-US" sz="1400" b="1" dirty="0" smtClean="0"/>
              <a:t>APKKSTTKTTSKGKKPATSK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Found in </a:t>
            </a:r>
            <a:r>
              <a:rPr lang="en-US" sz="1400" b="1" dirty="0" smtClean="0"/>
              <a:t>H1_YEAST</a:t>
            </a:r>
            <a:r>
              <a:rPr lang="en-US" sz="1400" dirty="0" smtClean="0"/>
              <a:t>, Histone H1 OS=</a:t>
            </a:r>
            <a:r>
              <a:rPr lang="en-US" sz="1400" dirty="0" err="1" smtClean="0"/>
              <a:t>Saccharomyces</a:t>
            </a:r>
            <a:r>
              <a:rPr lang="en-US" sz="1400" dirty="0" smtClean="0"/>
              <a:t> </a:t>
            </a:r>
            <a:r>
              <a:rPr lang="en-US" sz="1400" dirty="0" err="1" smtClean="0"/>
              <a:t>cerevisiae</a:t>
            </a:r>
            <a:r>
              <a:rPr lang="en-US" sz="1400" dirty="0" smtClean="0"/>
              <a:t> (strain ATCC 204508 / S288c) </a:t>
            </a:r>
            <a:br>
              <a:rPr lang="en-US" sz="1400" dirty="0" smtClean="0"/>
            </a:br>
            <a:r>
              <a:rPr lang="en-US" sz="1400" dirty="0" smtClean="0"/>
              <a:t>Match to Query 732: 2516.220618 from(839.747482,3+)</a:t>
            </a:r>
            <a:br>
              <a:rPr lang="en-US" sz="1400" dirty="0" smtClean="0"/>
            </a:br>
            <a:r>
              <a:rPr lang="en-US" sz="1400" dirty="0" smtClean="0"/>
              <a:t>Title: File: 191113.wiff, Sample: Log 2 (sample number 4), Elution: 40.393 min, Period: 1, Cycle(s): 1468 (Experiment 5) (Charge not auto determined)</a:t>
            </a:r>
            <a:br>
              <a:rPr lang="en-US" sz="1400" dirty="0" smtClean="0"/>
            </a:br>
            <a:r>
              <a:rPr lang="en-US" sz="1400" dirty="0" smtClean="0"/>
              <a:t>Data file c:\temp\masFC.tmp</a:t>
            </a:r>
          </a:p>
          <a:p>
            <a:pPr lvl="0"/>
            <a:r>
              <a:rPr lang="en-US" sz="1400" b="1" dirty="0" err="1" smtClean="0">
                <a:solidFill>
                  <a:srgbClr val="000000"/>
                </a:solidFill>
                <a:cs typeface="Arial" pitchFamily="34" charset="0"/>
              </a:rPr>
              <a:t>Monoisotopic</a:t>
            </a:r>
            <a:r>
              <a:rPr lang="en-US" sz="1400" b="1" dirty="0" smtClean="0">
                <a:solidFill>
                  <a:srgbClr val="000000"/>
                </a:solidFill>
                <a:cs typeface="Arial" pitchFamily="34" charset="0"/>
              </a:rPr>
              <a:t> mass of neutral peptide </a:t>
            </a:r>
            <a:r>
              <a:rPr lang="en-US" sz="1400" b="1" dirty="0" err="1" smtClean="0">
                <a:solidFill>
                  <a:srgbClr val="000000"/>
                </a:solidFill>
                <a:cs typeface="Arial" pitchFamily="34" charset="0"/>
              </a:rPr>
              <a:t>Mr</a:t>
            </a:r>
            <a:r>
              <a:rPr lang="en-US" sz="1400" b="1" dirty="0" smtClean="0">
                <a:solidFill>
                  <a:srgbClr val="000000"/>
                </a:solidFill>
                <a:cs typeface="Arial" pitchFamily="34" charset="0"/>
              </a:rPr>
              <a:t>(calc):</a:t>
            </a: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 2516.0531 </a:t>
            </a:r>
          </a:p>
          <a:p>
            <a:pPr lvl="0"/>
            <a:r>
              <a:rPr lang="en-US" sz="1400" b="1" dirty="0" smtClean="0">
                <a:solidFill>
                  <a:srgbClr val="FF0000"/>
                </a:solidFill>
                <a:cs typeface="Arial" pitchFamily="34" charset="0"/>
              </a:rPr>
              <a:t>Variable modifications: K3 : </a:t>
            </a:r>
            <a:r>
              <a:rPr lang="en-US" sz="1400" dirty="0" smtClean="0">
                <a:solidFill>
                  <a:srgbClr val="FF0000"/>
                </a:solidFill>
                <a:cs typeface="Arial" pitchFamily="34" charset="0"/>
              </a:rPr>
              <a:t>Acetyl (K) </a:t>
            </a:r>
            <a:r>
              <a:rPr lang="en-US" sz="1400" b="1" dirty="0" smtClean="0">
                <a:solidFill>
                  <a:srgbClr val="FF0000"/>
                </a:solidFill>
                <a:cs typeface="Arial" pitchFamily="34" charset="0"/>
              </a:rPr>
              <a:t>T7 : </a:t>
            </a:r>
            <a:r>
              <a:rPr lang="en-US" sz="1400" dirty="0" err="1" smtClean="0">
                <a:solidFill>
                  <a:srgbClr val="FF0000"/>
                </a:solidFill>
                <a:cs typeface="Arial" pitchFamily="34" charset="0"/>
              </a:rPr>
              <a:t>Phospho</a:t>
            </a:r>
            <a:r>
              <a:rPr lang="en-US" sz="1400" dirty="0" smtClean="0">
                <a:solidFill>
                  <a:srgbClr val="FF0000"/>
                </a:solidFill>
                <a:cs typeface="Arial" pitchFamily="34" charset="0"/>
              </a:rPr>
              <a:t> (ST), with neutral losses 0.0000(shown in table), 97.9769 </a:t>
            </a:r>
            <a:r>
              <a:rPr lang="en-US" sz="1400" b="1" dirty="0" smtClean="0">
                <a:solidFill>
                  <a:srgbClr val="FF0000"/>
                </a:solidFill>
                <a:cs typeface="Arial" pitchFamily="34" charset="0"/>
              </a:rPr>
              <a:t>T9 : </a:t>
            </a:r>
            <a:r>
              <a:rPr lang="en-US" sz="1400" dirty="0" err="1" smtClean="0">
                <a:solidFill>
                  <a:srgbClr val="FF0000"/>
                </a:solidFill>
                <a:cs typeface="Arial" pitchFamily="34" charset="0"/>
              </a:rPr>
              <a:t>Phospho</a:t>
            </a:r>
            <a:r>
              <a:rPr lang="en-US" sz="1400" dirty="0" smtClean="0">
                <a:solidFill>
                  <a:srgbClr val="FF0000"/>
                </a:solidFill>
                <a:cs typeface="Arial" pitchFamily="34" charset="0"/>
              </a:rPr>
              <a:t> (ST), with neutral losses 0.0000(shown in table), 97.9769 </a:t>
            </a:r>
            <a:r>
              <a:rPr lang="en-US" sz="1400" b="1" dirty="0" smtClean="0">
                <a:solidFill>
                  <a:srgbClr val="FF0000"/>
                </a:solidFill>
                <a:cs typeface="Arial" pitchFamily="34" charset="0"/>
              </a:rPr>
              <a:t>T10 : </a:t>
            </a:r>
            <a:r>
              <a:rPr lang="en-US" sz="1400" dirty="0" err="1" smtClean="0">
                <a:solidFill>
                  <a:srgbClr val="FF0000"/>
                </a:solidFill>
                <a:cs typeface="Arial" pitchFamily="34" charset="0"/>
              </a:rPr>
              <a:t>Phospho</a:t>
            </a:r>
            <a:r>
              <a:rPr lang="en-US" sz="1400" dirty="0" smtClean="0">
                <a:solidFill>
                  <a:srgbClr val="FF0000"/>
                </a:solidFill>
                <a:cs typeface="Arial" pitchFamily="34" charset="0"/>
              </a:rPr>
              <a:t> (ST), with neutral losses 0.0000(shown in table), 97.9769 </a:t>
            </a:r>
            <a:r>
              <a:rPr lang="en-US" sz="1400" b="1" dirty="0" smtClean="0">
                <a:solidFill>
                  <a:srgbClr val="FF0000"/>
                </a:solidFill>
                <a:cs typeface="Arial" pitchFamily="34" charset="0"/>
              </a:rPr>
              <a:t>S11 : </a:t>
            </a:r>
            <a:r>
              <a:rPr lang="en-US" sz="1400" dirty="0" err="1" smtClean="0">
                <a:solidFill>
                  <a:srgbClr val="FF0000"/>
                </a:solidFill>
                <a:cs typeface="Arial" pitchFamily="34" charset="0"/>
              </a:rPr>
              <a:t>Phospho</a:t>
            </a:r>
            <a:r>
              <a:rPr lang="en-US" sz="1400" dirty="0" smtClean="0">
                <a:solidFill>
                  <a:srgbClr val="FF0000"/>
                </a:solidFill>
                <a:cs typeface="Arial" pitchFamily="34" charset="0"/>
              </a:rPr>
              <a:t> (ST), with neutral losses 0.0000(shown in table), 97.9769 </a:t>
            </a:r>
            <a:r>
              <a:rPr lang="en-US" sz="1400" b="1" dirty="0" smtClean="0">
                <a:solidFill>
                  <a:srgbClr val="FF0000"/>
                </a:solidFill>
                <a:cs typeface="Arial" pitchFamily="34" charset="0"/>
              </a:rPr>
              <a:t>T18 : </a:t>
            </a:r>
            <a:r>
              <a:rPr lang="en-US" sz="1400" dirty="0" err="1" smtClean="0">
                <a:solidFill>
                  <a:srgbClr val="FF0000"/>
                </a:solidFill>
                <a:cs typeface="Arial" pitchFamily="34" charset="0"/>
              </a:rPr>
              <a:t>Phospho</a:t>
            </a:r>
            <a:r>
              <a:rPr lang="en-US" sz="1400" dirty="0" smtClean="0">
                <a:solidFill>
                  <a:srgbClr val="FF0000"/>
                </a:solidFill>
                <a:cs typeface="Arial" pitchFamily="34" charset="0"/>
              </a:rPr>
              <a:t> (ST), with neutral losses 0.0000(shown in table), 97.9769</a:t>
            </a: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cs typeface="Arial" pitchFamily="34" charset="0"/>
              </a:rPr>
              <a:t>Ions Score:</a:t>
            </a: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 25 </a:t>
            </a:r>
            <a:r>
              <a:rPr lang="en-US" sz="1400" b="1" dirty="0" smtClean="0">
                <a:solidFill>
                  <a:srgbClr val="000000"/>
                </a:solidFill>
                <a:cs typeface="Arial" pitchFamily="34" charset="0"/>
              </a:rPr>
              <a:t>Expect:</a:t>
            </a: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 11 </a:t>
            </a:r>
          </a:p>
          <a:p>
            <a:pPr lvl="0"/>
            <a:r>
              <a:rPr lang="en-US" sz="1400" b="1" dirty="0" smtClean="0">
                <a:solidFill>
                  <a:srgbClr val="000000"/>
                </a:solidFill>
                <a:cs typeface="Arial" pitchFamily="34" charset="0"/>
              </a:rPr>
              <a:t>Matches (</a:t>
            </a:r>
            <a:r>
              <a:rPr lang="en-US" sz="1400" b="1" dirty="0" smtClean="0">
                <a:solidFill>
                  <a:srgbClr val="FF0000"/>
                </a:solidFill>
                <a:cs typeface="Arial" pitchFamily="34" charset="0"/>
              </a:rPr>
              <a:t>Bold Red</a:t>
            </a:r>
            <a:r>
              <a:rPr lang="en-US" sz="1400" b="1" dirty="0" smtClean="0">
                <a:solidFill>
                  <a:srgbClr val="000000"/>
                </a:solidFill>
                <a:cs typeface="Arial" pitchFamily="34" charset="0"/>
              </a:rPr>
              <a:t>):</a:t>
            </a: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 10/394 fragment ions using 7 most intense peaks</a:t>
            </a:r>
            <a:r>
              <a:rPr lang="en-US" sz="1400" dirty="0" smtClean="0">
                <a:cs typeface="Arial" pitchFamily="34" charset="0"/>
              </a:rPr>
              <a:t> </a:t>
            </a:r>
            <a:endParaRPr lang="en-US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152400" y="2768600"/>
            <a:ext cx="8747523" cy="3905250"/>
            <a:chOff x="152400" y="2667000"/>
            <a:chExt cx="8747523" cy="3905250"/>
          </a:xfrm>
        </p:grpSpPr>
        <p:grpSp>
          <p:nvGrpSpPr>
            <p:cNvPr id="6" name="Group 5"/>
            <p:cNvGrpSpPr/>
            <p:nvPr/>
          </p:nvGrpSpPr>
          <p:grpSpPr>
            <a:xfrm>
              <a:off x="152400" y="2667000"/>
              <a:ext cx="8747523" cy="2438400"/>
              <a:chOff x="152400" y="2667000"/>
              <a:chExt cx="8747523" cy="2438400"/>
            </a:xfrm>
          </p:grpSpPr>
          <p:pic>
            <p:nvPicPr>
              <p:cNvPr id="12697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667000"/>
                <a:ext cx="4453077" cy="2438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97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22800" y="2667000"/>
                <a:ext cx="4277123" cy="2438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698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105400"/>
              <a:ext cx="8467725" cy="146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204787"/>
            <a:ext cx="90678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MS/MS Fragmentation of </a:t>
            </a:r>
            <a:r>
              <a:rPr lang="en-US" sz="1400" b="1" dirty="0" smtClean="0"/>
              <a:t>KSTTKTTSKGKKPATSKGK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Found in </a:t>
            </a:r>
            <a:r>
              <a:rPr lang="en-US" sz="1400" b="1" dirty="0" smtClean="0"/>
              <a:t>H1_YEAST</a:t>
            </a:r>
            <a:r>
              <a:rPr lang="en-US" sz="1400" dirty="0" smtClean="0"/>
              <a:t>, Histone H1 OS=</a:t>
            </a:r>
            <a:r>
              <a:rPr lang="en-US" sz="1400" dirty="0" err="1" smtClean="0"/>
              <a:t>Saccharomyces</a:t>
            </a:r>
            <a:r>
              <a:rPr lang="en-US" sz="1400" dirty="0" smtClean="0"/>
              <a:t> </a:t>
            </a:r>
            <a:r>
              <a:rPr lang="en-US" sz="1400" dirty="0" err="1" smtClean="0"/>
              <a:t>cerevisiae</a:t>
            </a:r>
            <a:r>
              <a:rPr lang="en-US" sz="1400" dirty="0" smtClean="0"/>
              <a:t> (strain ATCC 204508 / S288c) </a:t>
            </a:r>
            <a:br>
              <a:rPr lang="en-US" sz="1400" dirty="0" smtClean="0"/>
            </a:br>
            <a:r>
              <a:rPr lang="en-US" sz="1400" dirty="0" smtClean="0"/>
              <a:t>Match to Query 718: 2367.206133 from(790.075987,3+)</a:t>
            </a:r>
            <a:br>
              <a:rPr lang="en-US" sz="1400" dirty="0" smtClean="0"/>
            </a:br>
            <a:r>
              <a:rPr lang="en-US" sz="1400" dirty="0" smtClean="0"/>
              <a:t>Title: File: 191113.wiff, Sample: Log 2 (sample number 4), Elution: 44.83 min, Period: 1, Cycle(s): 1505 (Experiment 4) (Charge not auto determined)</a:t>
            </a:r>
            <a:br>
              <a:rPr lang="en-US" sz="1400" dirty="0" smtClean="0"/>
            </a:br>
            <a:r>
              <a:rPr lang="en-US" sz="1400" dirty="0" smtClean="0"/>
              <a:t>Data file c:\temp\masFC.tmp</a:t>
            </a:r>
          </a:p>
          <a:p>
            <a:r>
              <a:rPr lang="en-US" sz="1400" b="1" dirty="0" err="1" smtClean="0"/>
              <a:t>Monoisotopic</a:t>
            </a:r>
            <a:r>
              <a:rPr lang="en-US" sz="1400" b="1" dirty="0" smtClean="0"/>
              <a:t> mass of neutral peptide </a:t>
            </a:r>
            <a:r>
              <a:rPr lang="en-US" sz="1400" b="1" dirty="0" err="1" smtClean="0"/>
              <a:t>Mr</a:t>
            </a:r>
            <a:r>
              <a:rPr lang="en-US" sz="1400" b="1" dirty="0" smtClean="0"/>
              <a:t>(calc):</a:t>
            </a:r>
            <a:r>
              <a:rPr lang="en-US" sz="1400" dirty="0" smtClean="0"/>
              <a:t> 2367.0290 </a:t>
            </a:r>
          </a:p>
          <a:p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Variable modifications: S2 : </a:t>
            </a:r>
            <a:r>
              <a:rPr lang="en-US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Phospho</a:t>
            </a: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(ST), with neutral losses 97.9769(shown in table), 0.0000 </a:t>
            </a: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K5 : </a:t>
            </a: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Acetyl (K) </a:t>
            </a: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S8 : </a:t>
            </a:r>
            <a:r>
              <a:rPr lang="en-US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Phospho</a:t>
            </a: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(ST), with neutral losses 97.9769(shown in table), 0.0000 </a:t>
            </a: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K9 : </a:t>
            </a: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Acetyl (K) </a:t>
            </a: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T15 : </a:t>
            </a:r>
            <a:r>
              <a:rPr lang="en-US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Phospho</a:t>
            </a: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(ST), with neutral losses 97.9769(shown in table), 0.0000 </a:t>
            </a:r>
            <a:r>
              <a:rPr lang="en-US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S16 : </a:t>
            </a:r>
            <a:r>
              <a:rPr lang="en-US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Phospho</a:t>
            </a:r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(ST), with neutral losses 97.9769(shown in table), 0.0000</a:t>
            </a:r>
          </a:p>
          <a:p>
            <a:r>
              <a:rPr lang="en-US" sz="1400" b="1" dirty="0" smtClean="0"/>
              <a:t>Ions Score:</a:t>
            </a:r>
            <a:r>
              <a:rPr lang="en-US" sz="1400" dirty="0" smtClean="0"/>
              <a:t> 22 </a:t>
            </a:r>
            <a:r>
              <a:rPr lang="en-US" sz="1400" b="1" dirty="0" smtClean="0"/>
              <a:t>Expect:</a:t>
            </a:r>
            <a:r>
              <a:rPr lang="en-US" sz="1400" dirty="0" smtClean="0"/>
              <a:t> 17 </a:t>
            </a:r>
            <a:r>
              <a:rPr lang="en-US" sz="1400" b="1" dirty="0" smtClean="0"/>
              <a:t>Matches (Bold Red):</a:t>
            </a:r>
            <a:r>
              <a:rPr lang="en-US" sz="1400" dirty="0" smtClean="0"/>
              <a:t> 3/400 fragment ions using 4 most intense peaks</a:t>
            </a:r>
            <a:endParaRPr lang="en-US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63500" y="2781300"/>
            <a:ext cx="8999698" cy="3851275"/>
            <a:chOff x="0" y="2514600"/>
            <a:chExt cx="8999698" cy="3851275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2514600"/>
              <a:ext cx="8999698" cy="2522124"/>
              <a:chOff x="0" y="2514600"/>
              <a:chExt cx="8999698" cy="2522124"/>
            </a:xfrm>
          </p:grpSpPr>
          <p:pic>
            <p:nvPicPr>
              <p:cNvPr id="12595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514600"/>
                <a:ext cx="4590925" cy="25221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95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90797" y="2514600"/>
                <a:ext cx="4408901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595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4000" y="5041900"/>
              <a:ext cx="8505825" cy="132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64855"/>
            <a:ext cx="8915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MS/MS Fragmentation of </a:t>
            </a:r>
            <a:r>
              <a:rPr lang="en-US" sz="1600" b="1" dirty="0" smtClean="0"/>
              <a:t>SMPQLNDGKGSSR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Found in </a:t>
            </a:r>
            <a:r>
              <a:rPr lang="en-US" sz="1600" b="1" dirty="0" smtClean="0"/>
              <a:t>H1_YEAST</a:t>
            </a:r>
            <a:r>
              <a:rPr lang="en-US" sz="1600" dirty="0" smtClean="0"/>
              <a:t>, Histone H1 OS=</a:t>
            </a:r>
            <a:r>
              <a:rPr lang="en-US" sz="1600" dirty="0" err="1" smtClean="0"/>
              <a:t>Saccharomyces</a:t>
            </a:r>
            <a:r>
              <a:rPr lang="en-US" sz="1600" dirty="0" smtClean="0"/>
              <a:t> </a:t>
            </a:r>
            <a:r>
              <a:rPr lang="en-US" sz="1600" dirty="0" err="1" smtClean="0"/>
              <a:t>cerevisiae</a:t>
            </a:r>
            <a:r>
              <a:rPr lang="en-US" sz="1600" dirty="0" smtClean="0"/>
              <a:t> (strain ATCC 204508 / S288c) </a:t>
            </a:r>
            <a:br>
              <a:rPr lang="en-US" sz="1600" dirty="0" smtClean="0"/>
            </a:br>
            <a:r>
              <a:rPr lang="en-US" sz="1600" dirty="0" smtClean="0"/>
              <a:t>Match to Query 605: 1578.137422 from(790.075987,2+)</a:t>
            </a:r>
            <a:br>
              <a:rPr lang="en-US" sz="1600" dirty="0" smtClean="0"/>
            </a:br>
            <a:r>
              <a:rPr lang="en-US" sz="1600" dirty="0" smtClean="0"/>
              <a:t>Title: File: 191113.wiff, Sample: Log 2 (sample number 4), Elution: 44.83 min, Period: 1, Cycle(s): 1505 (Experiment 4) (Charge not auto determined)</a:t>
            </a:r>
            <a:br>
              <a:rPr lang="en-US" sz="1600" dirty="0" smtClean="0"/>
            </a:br>
            <a:r>
              <a:rPr lang="en-US" sz="1600" dirty="0" smtClean="0"/>
              <a:t>Data file c:\temp\masFC.tmp</a:t>
            </a:r>
          </a:p>
          <a:p>
            <a:r>
              <a:rPr lang="en-US" sz="1600" b="1" dirty="0" err="1" smtClean="0"/>
              <a:t>Monoisotopic</a:t>
            </a:r>
            <a:r>
              <a:rPr lang="en-US" sz="1600" b="1" dirty="0" smtClean="0"/>
              <a:t> mass of neutral peptide </a:t>
            </a:r>
            <a:r>
              <a:rPr lang="en-US" sz="1600" b="1" dirty="0" err="1" smtClean="0"/>
              <a:t>Mr</a:t>
            </a:r>
            <a:r>
              <a:rPr lang="en-US" sz="1600" b="1" dirty="0" smtClean="0"/>
              <a:t>(calc):</a:t>
            </a:r>
            <a:r>
              <a:rPr lang="en-US" sz="1600" dirty="0" smtClean="0"/>
              <a:t> 1577.5946 </a:t>
            </a:r>
          </a:p>
          <a:p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Variable modifications: K9 : 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Acetyl (K) 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S11 : </a:t>
            </a:r>
            <a:r>
              <a:rPr lang="en-US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Phospho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(ST), with neutral losses 0.0000(shown in table), 97.9769 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S12 : </a:t>
            </a:r>
            <a:r>
              <a:rPr lang="en-US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Phospho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(ST), with neutral losses 0.0000(shown in table), 97.9769 </a:t>
            </a:r>
          </a:p>
          <a:p>
            <a:r>
              <a:rPr lang="en-US" sz="1600" b="1" dirty="0" smtClean="0"/>
              <a:t>Ions Score:</a:t>
            </a:r>
            <a:r>
              <a:rPr lang="en-US" sz="1600" dirty="0" smtClean="0"/>
              <a:t> 26 </a:t>
            </a:r>
            <a:r>
              <a:rPr lang="en-US" sz="1600" b="1" dirty="0" smtClean="0"/>
              <a:t>Expect:</a:t>
            </a:r>
            <a:r>
              <a:rPr lang="en-US" sz="1600" dirty="0" smtClean="0"/>
              <a:t> 3.2 </a:t>
            </a:r>
            <a:r>
              <a:rPr lang="en-US" sz="1600" b="1" dirty="0" smtClean="0"/>
              <a:t>Matches (Bold Red):</a:t>
            </a:r>
            <a:r>
              <a:rPr lang="en-US" sz="1600" dirty="0" smtClean="0"/>
              <a:t> 3/214 fragment ions using 6 most intense peaks</a:t>
            </a:r>
            <a:endParaRPr 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12700" y="3048000"/>
            <a:ext cx="9093200" cy="3543300"/>
            <a:chOff x="12700" y="3048000"/>
            <a:chExt cx="9093200" cy="3543300"/>
          </a:xfrm>
        </p:grpSpPr>
        <p:grpSp>
          <p:nvGrpSpPr>
            <p:cNvPr id="6" name="Group 5"/>
            <p:cNvGrpSpPr/>
            <p:nvPr/>
          </p:nvGrpSpPr>
          <p:grpSpPr>
            <a:xfrm>
              <a:off x="12700" y="3048000"/>
              <a:ext cx="9093200" cy="2111087"/>
              <a:chOff x="12700" y="3048000"/>
              <a:chExt cx="9093200" cy="2111087"/>
            </a:xfrm>
          </p:grpSpPr>
          <p:pic>
            <p:nvPicPr>
              <p:cNvPr id="12493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0" y="3048000"/>
                <a:ext cx="3810000" cy="2110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93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48100" y="3048000"/>
                <a:ext cx="5257800" cy="21110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49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181600"/>
              <a:ext cx="8496300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374" y="381000"/>
            <a:ext cx="7144905" cy="50475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Protein View</a:t>
            </a:r>
          </a:p>
          <a:p>
            <a:r>
              <a:rPr lang="en-US" dirty="0" smtClean="0"/>
              <a:t>Match to: </a:t>
            </a:r>
            <a:r>
              <a:rPr lang="en-US" b="1" dirty="0" smtClean="0"/>
              <a:t>H1_YEAST</a:t>
            </a:r>
            <a:r>
              <a:rPr lang="en-US" dirty="0" smtClean="0"/>
              <a:t> Score: </a:t>
            </a:r>
            <a:r>
              <a:rPr lang="en-US" b="1" dirty="0" smtClean="0"/>
              <a:t>254</a:t>
            </a:r>
            <a:r>
              <a:rPr lang="en-US" dirty="0" smtClean="0"/>
              <a:t> </a:t>
            </a:r>
          </a:p>
          <a:p>
            <a:r>
              <a:rPr lang="en-US" sz="1100" b="1" dirty="0" smtClean="0"/>
              <a:t>Histone H1 OS=</a:t>
            </a:r>
            <a:r>
              <a:rPr lang="en-US" sz="1100" b="1" dirty="0" err="1" smtClean="0"/>
              <a:t>Saccharomyces</a:t>
            </a:r>
            <a:r>
              <a:rPr lang="en-US" sz="1100" b="1" dirty="0" smtClean="0"/>
              <a:t> </a:t>
            </a:r>
            <a:r>
              <a:rPr lang="en-US" sz="1100" b="1" dirty="0" err="1" smtClean="0"/>
              <a:t>cerevisiae</a:t>
            </a:r>
            <a:r>
              <a:rPr lang="en-US" sz="1100" b="1" dirty="0" smtClean="0"/>
              <a:t> (strain ATCC 204508 / S288c) </a:t>
            </a:r>
          </a:p>
          <a:p>
            <a:r>
              <a:rPr lang="en-US" sz="1100" dirty="0" smtClean="0"/>
              <a:t>Found in search of c:\temp\masFC.tmp Nominal mass (</a:t>
            </a:r>
            <a:r>
              <a:rPr lang="en-US" sz="1100" dirty="0" err="1" smtClean="0"/>
              <a:t>M</a:t>
            </a:r>
            <a:r>
              <a:rPr lang="en-US" sz="1100" baseline="-25000" dirty="0" err="1" smtClean="0"/>
              <a:t>r</a:t>
            </a:r>
            <a:r>
              <a:rPr lang="en-US" sz="1100" dirty="0" smtClean="0"/>
              <a:t>): </a:t>
            </a:r>
            <a:r>
              <a:rPr lang="en-US" sz="1100" b="1" dirty="0" smtClean="0"/>
              <a:t>27786</a:t>
            </a:r>
            <a:r>
              <a:rPr lang="en-US" sz="1100" dirty="0" smtClean="0"/>
              <a:t>; Calculated </a:t>
            </a:r>
            <a:r>
              <a:rPr lang="en-US" sz="1100" dirty="0" err="1" smtClean="0"/>
              <a:t>pI</a:t>
            </a:r>
            <a:r>
              <a:rPr lang="en-US" sz="1100" dirty="0" smtClean="0"/>
              <a:t> value: </a:t>
            </a:r>
            <a:r>
              <a:rPr lang="en-US" sz="1100" b="1" dirty="0" smtClean="0"/>
              <a:t>10.22</a:t>
            </a:r>
            <a:r>
              <a:rPr lang="en-US" sz="1100" dirty="0" smtClean="0"/>
              <a:t> </a:t>
            </a:r>
          </a:p>
          <a:p>
            <a:r>
              <a:rPr lang="en-US" sz="1100" dirty="0" smtClean="0"/>
              <a:t>NCBI BLAST search of </a:t>
            </a:r>
            <a:r>
              <a:rPr lang="en-US" sz="1100" dirty="0" smtClean="0">
                <a:hlinkClick r:id="rId2"/>
              </a:rPr>
              <a:t>H1_YEAST</a:t>
            </a:r>
            <a:r>
              <a:rPr lang="en-US" sz="1100" dirty="0" smtClean="0"/>
              <a:t> against nr Unformatted </a:t>
            </a:r>
            <a:r>
              <a:rPr lang="en-US" sz="1100" dirty="0" smtClean="0">
                <a:hlinkClick r:id="rId3"/>
              </a:rPr>
              <a:t>sequence string</a:t>
            </a:r>
            <a:r>
              <a:rPr lang="en-US" sz="1100" dirty="0" smtClean="0"/>
              <a:t> for pasting into </a:t>
            </a:r>
          </a:p>
          <a:p>
            <a:r>
              <a:rPr lang="en-US" sz="1100" dirty="0" smtClean="0"/>
              <a:t>other applications Taxonomy: </a:t>
            </a:r>
            <a:r>
              <a:rPr lang="en-US" sz="1100" dirty="0" err="1" smtClean="0">
                <a:hlinkClick r:id="rId4"/>
              </a:rPr>
              <a:t>Saccharomyces</a:t>
            </a:r>
            <a:r>
              <a:rPr lang="en-US" sz="1100" dirty="0" smtClean="0">
                <a:hlinkClick r:id="rId4"/>
              </a:rPr>
              <a:t> </a:t>
            </a:r>
            <a:r>
              <a:rPr lang="en-US" sz="1100" dirty="0" err="1" smtClean="0">
                <a:hlinkClick r:id="rId4"/>
              </a:rPr>
              <a:t>cerevisiae</a:t>
            </a:r>
            <a:r>
              <a:rPr lang="en-US" sz="1100" dirty="0" smtClean="0">
                <a:hlinkClick r:id="rId4"/>
              </a:rPr>
              <a:t> S288c</a:t>
            </a:r>
            <a:r>
              <a:rPr lang="en-US" sz="1100" dirty="0" smtClean="0"/>
              <a:t> </a:t>
            </a:r>
          </a:p>
          <a:p>
            <a:r>
              <a:rPr lang="en-US" sz="1100" dirty="0" smtClean="0"/>
              <a:t>Variable modifications: Acetyl (K),</a:t>
            </a:r>
            <a:r>
              <a:rPr lang="en-US" sz="1100" dirty="0" err="1" smtClean="0"/>
              <a:t>Phospho</a:t>
            </a:r>
            <a:r>
              <a:rPr lang="en-US" sz="1100" dirty="0" smtClean="0"/>
              <a:t> (ST),</a:t>
            </a:r>
            <a:r>
              <a:rPr lang="en-US" sz="1100" dirty="0" err="1" smtClean="0"/>
              <a:t>Phospho</a:t>
            </a:r>
            <a:r>
              <a:rPr lang="en-US" sz="1100" dirty="0" smtClean="0"/>
              <a:t> (Y) </a:t>
            </a:r>
          </a:p>
          <a:p>
            <a:r>
              <a:rPr lang="en-US" sz="1100" dirty="0" smtClean="0"/>
              <a:t>Cleavage by </a:t>
            </a:r>
            <a:r>
              <a:rPr lang="en-US" sz="1100" dirty="0" err="1" smtClean="0"/>
              <a:t>Trypsin</a:t>
            </a:r>
            <a:r>
              <a:rPr lang="en-US" sz="1100" dirty="0" smtClean="0"/>
              <a:t>: cuts C-term side of KR unless next residue is P </a:t>
            </a:r>
          </a:p>
          <a:p>
            <a:r>
              <a:rPr lang="en-US" sz="1100" dirty="0" smtClean="0"/>
              <a:t>Sequence Coverage: </a:t>
            </a:r>
            <a:r>
              <a:rPr lang="en-US" sz="1100" b="1" dirty="0" smtClean="0"/>
              <a:t>27%</a:t>
            </a:r>
            <a:r>
              <a:rPr lang="en-US" sz="1100" dirty="0" smtClean="0"/>
              <a:t> Matched peptides shown in </a:t>
            </a:r>
            <a:r>
              <a:rPr lang="en-US" sz="1100" b="1" dirty="0" smtClean="0"/>
              <a:t>Bold</a:t>
            </a:r>
            <a:endParaRPr lang="en-US" sz="1100" dirty="0" smtClean="0"/>
          </a:p>
          <a:p>
            <a:r>
              <a:rPr lang="en-US" sz="1100" b="1" dirty="0" smtClean="0"/>
              <a:t>1</a:t>
            </a:r>
            <a:r>
              <a:rPr lang="en-US" sz="1100" dirty="0" smtClean="0"/>
              <a:t> M</a:t>
            </a:r>
            <a:r>
              <a:rPr lang="en-US" sz="1100" b="1" dirty="0" smtClean="0"/>
              <a:t>APKKSTTKT TSKGKKPATS KGK</a:t>
            </a:r>
            <a:r>
              <a:rPr lang="en-US" sz="1100" dirty="0" smtClean="0"/>
              <a:t>EKSTSKA AIKKTTAKKE EASSKSYREL </a:t>
            </a:r>
          </a:p>
          <a:p>
            <a:r>
              <a:rPr lang="en-US" sz="1100" b="1" dirty="0" smtClean="0"/>
              <a:t>51</a:t>
            </a:r>
            <a:r>
              <a:rPr lang="en-US" sz="1100" dirty="0" smtClean="0"/>
              <a:t> IIEGLTALKE RKGSSRPALK KFIKENYPIV GSASNFDLYF NNAIK</a:t>
            </a:r>
            <a:r>
              <a:rPr lang="en-US" sz="1100" b="1" dirty="0" smtClean="0"/>
              <a:t>KGVEA </a:t>
            </a:r>
          </a:p>
          <a:p>
            <a:r>
              <a:rPr lang="en-US" sz="1100" b="1" dirty="0" smtClean="0"/>
              <a:t>101 GDFEQPK</a:t>
            </a:r>
            <a:r>
              <a:rPr lang="en-US" sz="1100" dirty="0" smtClean="0"/>
              <a:t>GPA GAVKLAKKKS PEVKKEKEVS PKPK</a:t>
            </a:r>
            <a:r>
              <a:rPr lang="en-US" sz="1100" b="1" dirty="0" smtClean="0"/>
              <a:t>QAATSV SATASK</a:t>
            </a:r>
            <a:r>
              <a:rPr lang="en-US" sz="1100" dirty="0" smtClean="0"/>
              <a:t>AKAA </a:t>
            </a:r>
          </a:p>
          <a:p>
            <a:r>
              <a:rPr lang="en-US" sz="1100" b="1" dirty="0" smtClean="0"/>
              <a:t>151</a:t>
            </a:r>
            <a:r>
              <a:rPr lang="en-US" sz="1100" dirty="0" smtClean="0"/>
              <a:t> STKLAPKKVV KKKSPTVTAK </a:t>
            </a:r>
            <a:r>
              <a:rPr lang="en-US" sz="1100" b="1" dirty="0" smtClean="0"/>
              <a:t>KASSPSSLTY K</a:t>
            </a:r>
            <a:r>
              <a:rPr lang="en-US" sz="1100" dirty="0" smtClean="0"/>
              <a:t>EMILK</a:t>
            </a:r>
            <a:r>
              <a:rPr lang="en-US" sz="1100" b="1" dirty="0" smtClean="0"/>
              <a:t>SMPQ LNDGKGSSR</a:t>
            </a:r>
            <a:r>
              <a:rPr lang="en-US" sz="1100" dirty="0" smtClean="0"/>
              <a:t>I </a:t>
            </a:r>
          </a:p>
          <a:p>
            <a:r>
              <a:rPr lang="en-US" sz="1100" b="1" dirty="0" smtClean="0"/>
              <a:t>201</a:t>
            </a:r>
            <a:r>
              <a:rPr lang="en-US" sz="1100" dirty="0" smtClean="0"/>
              <a:t> VLKKYVKDTF SSKLKTSSNF DYLFNSAIKK CVENGELVQP KGPSGIIKLN </a:t>
            </a:r>
          </a:p>
          <a:p>
            <a:r>
              <a:rPr lang="en-US" sz="1100" b="1" dirty="0" smtClean="0"/>
              <a:t>251</a:t>
            </a:r>
            <a:r>
              <a:rPr lang="en-US" sz="1100" dirty="0" smtClean="0"/>
              <a:t> KKKVKLST </a:t>
            </a:r>
          </a:p>
          <a:p>
            <a:r>
              <a:rPr lang="en-US" sz="1100" b="1" dirty="0" smtClean="0"/>
              <a:t>Start - End Observed </a:t>
            </a:r>
            <a:r>
              <a:rPr lang="en-US" sz="1100" b="1" dirty="0" err="1" smtClean="0"/>
              <a:t>Mr</a:t>
            </a:r>
            <a:r>
              <a:rPr lang="en-US" sz="1100" b="1" dirty="0" smtClean="0"/>
              <a:t>(</a:t>
            </a:r>
            <a:r>
              <a:rPr lang="en-US" sz="1100" b="1" dirty="0" err="1" smtClean="0"/>
              <a:t>expt</a:t>
            </a:r>
            <a:r>
              <a:rPr lang="en-US" sz="1100" b="1" dirty="0" smtClean="0"/>
              <a:t>) </a:t>
            </a:r>
            <a:r>
              <a:rPr lang="en-US" sz="1100" b="1" dirty="0" err="1" smtClean="0"/>
              <a:t>Mr</a:t>
            </a:r>
            <a:r>
              <a:rPr lang="en-US" sz="1100" b="1" dirty="0" smtClean="0"/>
              <a:t>(calc) Delta Miss Sequence</a:t>
            </a:r>
            <a:r>
              <a:rPr lang="en-US" sz="1100" dirty="0" smtClean="0"/>
              <a:t> </a:t>
            </a:r>
          </a:p>
          <a:p>
            <a:r>
              <a:rPr lang="en-US" sz="1100" b="1" dirty="0" smtClean="0"/>
              <a:t>2 - 21 839.7475 2516.2206 2516.0531 0.1675 5 M.APKKSTTKTTSKGKKPATSK.G </a:t>
            </a:r>
            <a:r>
              <a:rPr lang="en-US" sz="1100" dirty="0" smtClean="0"/>
              <a:t>Acetyl (K); 5 </a:t>
            </a:r>
            <a:r>
              <a:rPr lang="en-US" sz="1100" dirty="0" err="1" smtClean="0"/>
              <a:t>Phospho</a:t>
            </a:r>
            <a:r>
              <a:rPr lang="en-US" sz="1100" dirty="0" smtClean="0"/>
              <a:t> (ST) (</a:t>
            </a:r>
            <a:r>
              <a:rPr lang="en-US" sz="1100" dirty="0" smtClean="0">
                <a:hlinkClick r:id="rId5"/>
              </a:rPr>
              <a:t>Ions score 25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5 - 23 790.0760 2367.2061 2367.0290 0.1772 5 K.KSTTKTTSKGKKPATSKGK.E </a:t>
            </a:r>
            <a:r>
              <a:rPr lang="en-US" sz="1100" dirty="0" smtClean="0"/>
              <a:t>2 Acetyl (K); 4 </a:t>
            </a:r>
            <a:r>
              <a:rPr lang="en-US" sz="1100" dirty="0" err="1" smtClean="0"/>
              <a:t>Phospho</a:t>
            </a:r>
            <a:r>
              <a:rPr lang="en-US" sz="1100" dirty="0" smtClean="0"/>
              <a:t> (ST) (</a:t>
            </a:r>
            <a:r>
              <a:rPr lang="en-US" sz="1100" dirty="0" smtClean="0">
                <a:hlinkClick r:id="rId6"/>
              </a:rPr>
              <a:t>Ions score 22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96 - 107 652.6431 1303.2716 1303.6408 -0.3692 1 K.KGVEAGDFEQPK.G </a:t>
            </a:r>
            <a:r>
              <a:rPr lang="en-US" sz="1100" dirty="0" smtClean="0"/>
              <a:t>(</a:t>
            </a:r>
            <a:r>
              <a:rPr lang="en-US" sz="1100" dirty="0" smtClean="0">
                <a:hlinkClick r:id="rId7"/>
              </a:rPr>
              <a:t>Ions score 24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97 - 107 588.6042 1175.1939 1175.5459 -0.3520 0 K.GVEAGDFEQPK.G </a:t>
            </a:r>
            <a:r>
              <a:rPr lang="en-US" sz="1100" dirty="0" smtClean="0"/>
              <a:t>(</a:t>
            </a:r>
            <a:r>
              <a:rPr lang="en-US" sz="1100" dirty="0" smtClean="0">
                <a:hlinkClick r:id="rId8"/>
              </a:rPr>
              <a:t>Ions score 27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97 - 107 589.1160 1176.2174 1175.5459 0.6716 0 K.GVEAGDFEQPK.G </a:t>
            </a:r>
            <a:r>
              <a:rPr lang="en-US" sz="1100" dirty="0" smtClean="0"/>
              <a:t>(</a:t>
            </a:r>
            <a:r>
              <a:rPr lang="en-US" sz="1100" dirty="0" smtClean="0">
                <a:hlinkClick r:id="rId9"/>
              </a:rPr>
              <a:t>Ions score 33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135 - 146 561.1542 1120.2938 1120.5724 -0.2786 0 K.QAATSVSATASK.A </a:t>
            </a:r>
            <a:r>
              <a:rPr lang="en-US" sz="1100" dirty="0" smtClean="0"/>
              <a:t>(</a:t>
            </a:r>
            <a:r>
              <a:rPr lang="en-US" sz="1100" dirty="0" smtClean="0">
                <a:hlinkClick r:id="rId10"/>
              </a:rPr>
              <a:t>Ions score 57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135 - 146 561.1828 1120.3510 1120.5724 -0.2214 0 K.QAATSVSATASK.A </a:t>
            </a:r>
            <a:r>
              <a:rPr lang="en-US" sz="1100" dirty="0" smtClean="0"/>
              <a:t>(</a:t>
            </a:r>
            <a:r>
              <a:rPr lang="en-US" sz="1100" dirty="0" smtClean="0">
                <a:hlinkClick r:id="rId11"/>
              </a:rPr>
              <a:t>Ions score 18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171 - 181 584.6563 1167.2981 1167.6135 -0.3154 1 K.KASSPSSLTYK.E </a:t>
            </a:r>
            <a:r>
              <a:rPr lang="en-US" sz="1100" dirty="0" smtClean="0"/>
              <a:t>(</a:t>
            </a:r>
            <a:r>
              <a:rPr lang="en-US" sz="1100" dirty="0" smtClean="0">
                <a:hlinkClick r:id="rId12"/>
              </a:rPr>
              <a:t>Ions score 22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172 - 181 520.6462 1039.2779 1039.5186 -0.2407 0 K.ASSPSSLTYK.E </a:t>
            </a:r>
            <a:r>
              <a:rPr lang="en-US" sz="1100" dirty="0" smtClean="0"/>
              <a:t>(</a:t>
            </a:r>
            <a:r>
              <a:rPr lang="en-US" sz="1100" dirty="0" smtClean="0">
                <a:hlinkClick r:id="rId13"/>
              </a:rPr>
              <a:t>Ions score 63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172 - 181 520.6977 1039.3809 1039.5186 -0.1377 0 K.ASSPSSLTYK.E </a:t>
            </a:r>
            <a:r>
              <a:rPr lang="en-US" sz="1100" dirty="0" smtClean="0"/>
              <a:t>(</a:t>
            </a:r>
            <a:r>
              <a:rPr lang="en-US" sz="1100" dirty="0" smtClean="0">
                <a:hlinkClick r:id="rId14"/>
              </a:rPr>
              <a:t>Ions score 31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187 - 195 495.1610 988.3074 988.4648 -0.1574 0 K.SMPQLNDGK.G </a:t>
            </a:r>
            <a:r>
              <a:rPr lang="en-US" sz="1100" dirty="0" smtClean="0"/>
              <a:t>(</a:t>
            </a:r>
            <a:r>
              <a:rPr lang="en-US" sz="1100" dirty="0" smtClean="0">
                <a:hlinkClick r:id="rId15"/>
              </a:rPr>
              <a:t>Ions score 19</a:t>
            </a:r>
            <a:r>
              <a:rPr lang="en-US" sz="1100" dirty="0" smtClean="0"/>
              <a:t>) </a:t>
            </a:r>
          </a:p>
          <a:p>
            <a:r>
              <a:rPr lang="en-US" sz="1100" b="1" dirty="0" smtClean="0"/>
              <a:t>187 - 199 790.0760 1578.1374 1577.5946 0.5428 1 K.SMPQLNDGKGSSR.I </a:t>
            </a:r>
            <a:r>
              <a:rPr lang="en-US" sz="1100" dirty="0" smtClean="0"/>
              <a:t>Acetyl (K); 2 </a:t>
            </a:r>
            <a:r>
              <a:rPr lang="en-US" sz="1100" dirty="0" err="1" smtClean="0"/>
              <a:t>Phospho</a:t>
            </a:r>
            <a:r>
              <a:rPr lang="en-US" sz="1100" dirty="0" smtClean="0"/>
              <a:t> (ST) (</a:t>
            </a:r>
            <a:r>
              <a:rPr lang="en-US" sz="1100" dirty="0" smtClean="0">
                <a:hlinkClick r:id="rId16"/>
              </a:rPr>
              <a:t>Ions score 26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pic>
        <p:nvPicPr>
          <p:cNvPr id="123907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410200"/>
            <a:ext cx="9144000" cy="185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18" cstate="print"/>
          <a:srcRect t="37302"/>
          <a:stretch>
            <a:fillRect/>
          </a:stretch>
        </p:blipFill>
        <p:spPr bwMode="auto">
          <a:xfrm>
            <a:off x="4319587" y="2133600"/>
            <a:ext cx="4824413" cy="77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-6"/>
          <a:ext cx="8381999" cy="6858006"/>
        </p:xfrm>
        <a:graphic>
          <a:graphicData uri="http://schemas.openxmlformats.org/drawingml/2006/table">
            <a:tbl>
              <a:tblPr/>
              <a:tblGrid>
                <a:gridCol w="911081"/>
                <a:gridCol w="7470918"/>
              </a:tblGrid>
              <a:tr h="134654">
                <a:tc>
                  <a:txBody>
                    <a:bodyPr/>
                    <a:lstStyle/>
                    <a:p>
                      <a:r>
                        <a:rPr lang="en-US" sz="800" b="1" dirty="0">
                          <a:hlinkClick r:id="rId2"/>
                        </a:rPr>
                        <a:t>H1_YEAST</a:t>
                      </a:r>
                      <a:endParaRPr lang="en-US" sz="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smtClean="0"/>
                        <a:t>Histone H1 OS=</a:t>
                      </a:r>
                      <a:r>
                        <a:rPr lang="en-US" sz="800" dirty="0" err="1" smtClean="0"/>
                        <a:t>Saccharomyces</a:t>
                      </a:r>
                      <a:r>
                        <a:rPr lang="en-US" sz="800" dirty="0" smtClean="0"/>
                        <a:t> </a:t>
                      </a:r>
                      <a:r>
                        <a:rPr lang="en-US" sz="800" dirty="0" err="1" smtClean="0"/>
                        <a:t>cerevisiae</a:t>
                      </a:r>
                      <a:r>
                        <a:rPr lang="en-US" sz="800" dirty="0" smtClean="0"/>
                        <a:t> (strain ATCC 204508 / S288c) GN=HHO1 PE=1 SV=1</a:t>
                      </a:r>
                      <a:endParaRPr lang="en-US" sz="800" dirty="0"/>
                    </a:p>
                  </a:txBody>
                  <a:tcPr marL="7484" marR="7484" marT="3742" marB="3742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 dirty="0"/>
                        <a:t> </a:t>
                      </a:r>
                      <a:r>
                        <a:rPr lang="en-US" sz="800" b="1" dirty="0">
                          <a:hlinkClick r:id="rId2"/>
                        </a:rPr>
                        <a:t>EF1A_YEAST</a:t>
                      </a:r>
                      <a:endParaRPr lang="en-US" sz="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1-alpha OS=Saccharomyces cerevisiae (strain ATCC 204508 / S288c) GN=TEF1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G3P3_YEAST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Glyceraldehyde-3-phosphate dehydrogenase 3 OS=Saccharomyces cerevisiae (strain ATCC 204508 / S288c) GN=TDH3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PDC1_YEAST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Pyruvate decarboxylase isozyme 1 OS=Saccharomyces cerevisiae (strain ATCC 204508 / S288c) GN=PDC1 PE=1 SV=7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2 OS=Saccharomyces cerevisiae (strain ATCC 204508 / S288c) GN=EFT1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EF2_NAUCC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2 OS=Naumovozyma castellii (strain ATCC 76901 / CBS 4309 / NBRC 1992 / NRRL Y-12630) GN=EFT1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EF1A_ASPOR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1-alpha OS=Aspergillus oryzae (strain ATCC 42149 / RIB 40) GN=tef1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BOI2_YEAST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Protein BOI2 OS=Saccharomyces cerevisiae (strain ATCC 204508 / S288c) GN=BOI2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KPYK1_CANGA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Pyruvate kinase 1 OS=Candida glabrata (strain ATCC 2001 / CBS 138 / JCM 3761 / NBRC 0622 / NRRL Y-65) GN=PYK1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265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G3P2_CANGA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Glyceraldehyde-3-phosphate dehydrogenase 2 OS=Candida glabrata (strain ATCC 2001 / CBS 138 / JCM 3761 / NBRC 0622 / NRRL Y-65) GN=GPD2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EF1A_PUCGR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800"/>
                        <a:t> Elongation factor 1-alpha OS=Puccinia graminis GN=TEF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EF1A_AURPU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Elongation factor 1-alpha OS=Aureobasidium pullulans GN=TEF1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ALF_YEAST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Fructose-bisphosphate aldolase OS=Saccharomyces cerevisiae (strain ATCC 204508 / S288c) GN=FBA1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ENO2_YEAST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Enolase 2 OS=Saccharomyces cerevisiae (strain ATCC 204508 / S288c) GN=ENO2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TOM70_SCHPO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Probable mitochondrial import receptor subunit tom70 OS=Schizosaccharomyces pombe (strain 972 / ATCC 24843) GN=tom70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HSP72_USTMA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Heat shock 70 kDa protein 2 OS=Ustilago maydis (strain 521 / FGSC 9021) GN=UMS2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UTP10_ASPOR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U3 small nucleolar RNA-associated protein 10 OS=Aspergillus oryzae (strain ATCC 42149 / RIB 40) GN=utp10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265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IML1_CHAGB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Vacuolar membrane-associated protein IML1 OS=Chaetomium globosum (strain ATCC 6205 / CBS 148.51 / DSM 1962 / NBRC 6347 / NRRL 1970) GN=IML1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ESC1_YEAST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Silent chromatin protein ESC1 OS=Saccharomyces cerevisiae (strain ATCC 204508 / S288c) GN=ESC1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HSP71_YEAST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Heat shock protein SSA1 OS=Saccharomyces cerevisiae (strain ATCC 204508 / S288c) GN=SSA1 PE=1 SV=4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YGI7_SCHPO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PARP-type zinc finger-containing protein C2A9.07c OS=Schizosaccharomyces pombe (strain 972 / ATCC 24843) GN=SPBC2A9.07c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GRP78_ASHGO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78 kDa glucose-regulated protein homolog OS=Ashbya gossypii (strain ATCC 10895 / CBS 109.51 / FGSC 9923 / NRRL Y-1056) GN=KAR2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265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LOC1_EMENI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60S ribosomal subunit assembly/export protein loc1 OS=Emericella nidulans (strain FGSC A4 / ATCC 38163 / CBS 112.46 / NRRL 194 / M139) GN=loc1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RTC1_LACTC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Restriction of telomere capping protein 1 OS=Lachancea thermotolerans (strain ATCC 56472 / CBS 6340 / NRRL Y-8284) GN=RTC1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DIM1_YEAST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Dimethyladenosine transferase OS=Saccharomyces cerevisiae (strain ATCC 204508 / S288c) GN=DIM1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HSP72_CANAL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Heat shock protein SSA2 OS=Candida albicans (strain SC5314 / ATCC MYA-2876) GN=SSA2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MDN1_YEAST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Midasin OS=Saccharomyces cerevisiae (strain ATCC 204508 / S288c) GN=MDN1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KIN1_ENTBH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Probable serine/threonine-protein kinase KIN1 homolog OS=Enterocytozoon bieneusi (strain H348) GN=KIN1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265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DBP4_NEUCR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ATP-dependent RNA helicase dbp-4 OS=Neurospora crassa (strain ATCC 24698 / 74-OR23-1A / CBS 708.71 / DSM 1257 / FGSC 987) GN=dbp-4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SLA1_VANPO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Actin cytoskeleton-regulatory complex protein SLA1 OS=Vanderwaltozyma polyspora (strain ATCC 22028 / DSM 70294) GN=SLA1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265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IML1_ASPCL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Vacuolar membrane-associated protein iml1 OS=Aspergillus clavatus (strain ATCC 1007 / CBS 513.65 / DSM 816 / NCTC 3887 / NRRL 1) GN=iml1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SYKC_SCHPO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Lysine--tRNA ligase, cytoplasmic OS=Schizosaccharomyces pombe (strain 972 / ATCC 24843) GN=krs1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265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RPN2_CANGA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26S proteasome regulatory subunit RPN2 OS=Candida glabrata (strain ATCC 2001 / CBS 138 / JCM 3761 / NBRC 0622 / NRRL Y-65) GN=RPN2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EIS1_YEASV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Eisosome protein 1 OS=Saccharomyces cerevisiae (strain VIN 13) GN=EIS1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GEP3_CANAW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Genetic interactor of prohibitins 3, mitochondrial OS=Candida albicans (strain WO-1) GN=GEP3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265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MANC_EMENI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Mannan endo-1,4-beta-mannosidase C OS=Emericella nidulans (strain FGSC A4 / ATCC 38163 / CBS 112.46 / NRRL 194 / M139) GN=manC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XRN2_GIBZE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5'-3' exoribonuclease 2 OS=Gibberella zeae (strain PH-1 / ATCC MYA-4620 / FGSC 9075 / NRRL 31084) GN=RAT1 PE=3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YEG3_SCHPO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Uncharacterized WD repeat-containing protein C26H5.03 OS=Schizosaccharomyces pombe (strain 972 / ATCC 24843) GN=SPAC26H5.03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SLX4_PHANO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Structure-specific endonuclease subunit SLX4 OS=Phaeosphaeria nodorum (strain SN15 / ATCC MYA-4574 / FGSC 10173) GN=SLX4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UTP10_USTMA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U3 small nucleolar RNA-associated protein 10 OS=Ustilago maydis (strain 521 / FGSC 9021) GN=UTP10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BRR2_YEAST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Pre-mRNA-splicing helicase BRR2 OS=Saccharomyces cerevisiae (strain ATCC 204508 / S288c) GN=BRR2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ATM1_YARLI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Iron-sulfur clusters transporter ATM1, mitochondrial OS=Yarrowia lipolytica (strain CLIB 122 / E 150) GN=ATM1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PYR1_SCHPO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Protein ura1 OS=Schizosaccharomyces pombe (strain 972 / ATCC 24843) GN=ura1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CYS3_YEAST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Cystathionine gamma-lyase OS=Saccharomyces cerevisiae (strain ATCC 204508 / S288c) GN=CYS3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K6PF_ASPFU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6-phosphofructokinase OS=Neosartorya fumigata (strain ATCC MYA-4609 / Af293 / CBS 101355 / FGSC A1100) GN=pfkA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TOF1_YARLI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Topoisomerase 1-associated factor 1 OS=Yarrowia lipolytica (strain CLIB 122 / E 150) GN=TOF1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INP51_YEAST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Phosphatidylinositol 4,5-bisphosphate 5-phosphatase INP51 OS=Saccharomyces cerevisiae (strain ATCC 204508 / S288c) GN=INP51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265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IML1_KLULA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 Vacuolar membrane-associated protein IML1 OS=</a:t>
                      </a:r>
                      <a:r>
                        <a:rPr lang="en-US" sz="800" dirty="0" err="1"/>
                        <a:t>Kluyveromyces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lactis</a:t>
                      </a:r>
                      <a:r>
                        <a:rPr lang="en-US" sz="800" dirty="0"/>
                        <a:t> (strain ATCC 8585 / CBS 2359 / DSM 70799 / NBRC 1267 / NRRL Y-1140 / WM37</a:t>
                      </a:r>
                      <a:r>
                        <a:rPr lang="en-US" sz="800" dirty="0" smtClean="0"/>
                        <a:t>)</a:t>
                      </a:r>
                      <a:endParaRPr lang="en-US" sz="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BFR2_YEAST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Protein BFR2 OS=Saccharomyces cerevisiae (strain ATCC 204508 / S288c) GN=BFR2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DCL21_ASPNC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Dicer-like protein 2-1 OS=Aspergillus niger (strain CBS 513.88 / FGSC A1513) GN=dcl2-1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G3P_ZYGRO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Glyceraldehyde-3-phosphate dehydrogenase OS=Zygosaccharomyces rouxii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DBP4_CANAL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/>
                        <a:t> ATP-dependent RNA helicase DBP4 OS=Candida albicans (strain SC5314 / ATCC MYA-2876) GN=DBP4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866">
                <a:tc>
                  <a:txBody>
                    <a:bodyPr/>
                    <a:lstStyle/>
                    <a:p>
                      <a:r>
                        <a:rPr lang="en-US" sz="800" b="1"/>
                        <a:t> </a:t>
                      </a:r>
                      <a:r>
                        <a:rPr lang="en-US" sz="800" b="1">
                          <a:hlinkClick r:id="rId2"/>
                        </a:rPr>
                        <a:t>INO80_NEOFI</a:t>
                      </a:r>
                      <a:endParaRPr lang="en-US" sz="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 Putative DNA </a:t>
                      </a:r>
                      <a:r>
                        <a:rPr lang="en-US" sz="800" dirty="0" err="1"/>
                        <a:t>helicase</a:t>
                      </a:r>
                      <a:r>
                        <a:rPr lang="en-US" sz="800" dirty="0"/>
                        <a:t> ino80 OS=</a:t>
                      </a:r>
                      <a:r>
                        <a:rPr lang="en-US" sz="800" dirty="0" err="1"/>
                        <a:t>Neosartorya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fischeri</a:t>
                      </a:r>
                      <a:r>
                        <a:rPr lang="en-US" sz="800" dirty="0"/>
                        <a:t> (strain ATCC 1020 / DSM 3700 / FGSC A1164 / NRRL 181) GN=ino80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304800"/>
            <a:ext cx="192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Stationary phase 1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2400" y="914400"/>
            <a:ext cx="899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http://cbio.ufs.ac.za/mascot/cgi/master_results.pl?file=../data/20140613/F008959.dat</a:t>
            </a:r>
            <a:endParaRPr lang="en-US" dirty="0" smtClean="0"/>
          </a:p>
        </p:txBody>
      </p:sp>
      <p:pic>
        <p:nvPicPr>
          <p:cNvPr id="121858" name="Picture 2" descr="Score Distribu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914400"/>
            <a:ext cx="3810000" cy="1905000"/>
          </a:xfrm>
          <a:prstGeom prst="rect">
            <a:avLst/>
          </a:prstGeom>
          <a:noFill/>
        </p:spPr>
      </p:pic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057400"/>
            <a:ext cx="40767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4841240"/>
          <a:ext cx="8839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965200"/>
                <a:gridCol w="1473200"/>
                <a:gridCol w="1473200"/>
                <a:gridCol w="1473200"/>
                <a:gridCol w="1473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Mr</a:t>
                      </a:r>
                      <a:r>
                        <a:rPr lang="en-US" sz="1600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Mr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obs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Expect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ASSPSSLTYK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1038.5345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1039.248062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0.7135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0.0071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QAATSVSATASK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1120.5724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1120.251870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-0.3205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GVEAGDFEQPK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1175.5459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1175.113434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-0.4324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0.0089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676400" y="1981200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43 indicate identity or extensive homology (p&lt;0.05).</a:t>
            </a:r>
          </a:p>
          <a:p>
            <a:r>
              <a:rPr lang="pt-BR" dirty="0" smtClean="0"/>
              <a:t>Histone H1 OS=Saccharomyces cerevisiae (strain ATCC 204508 / S288c)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135    </a:t>
            </a:r>
            <a:r>
              <a:rPr lang="en-US" b="1" dirty="0" smtClean="0"/>
              <a:t>Queries matched:</a:t>
            </a:r>
            <a:r>
              <a:rPr lang="en-US" dirty="0" smtClean="0"/>
              <a:t> 5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0.29</a:t>
            </a:r>
            <a:endParaRPr lang="en-US" dirty="0"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0"/>
            <a:ext cx="8915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ASSPSSLTYK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GN=HHO1 PE=1 SV=1</a:t>
            </a:r>
            <a:br>
              <a:rPr lang="en-US" dirty="0" smtClean="0"/>
            </a:br>
            <a:r>
              <a:rPr lang="en-US" dirty="0" smtClean="0"/>
              <a:t>Match to Query 432: 1039.248062 from(520.631307,2+)</a:t>
            </a:r>
            <a:br>
              <a:rPr lang="en-US" dirty="0" smtClean="0"/>
            </a:br>
            <a:r>
              <a:rPr lang="en-US" dirty="0" smtClean="0"/>
              <a:t>Title: File: 191113.wiff, Sample: Stat 1 (sample number 1), Elution: 47.836 to 49.178 min, Period: 1, Cycle(s): 2304, 2306 (Experiment 3), 2307 (Experiment 4), 2309, 2314 (Experiment 6)</a:t>
            </a:r>
            <a:br>
              <a:rPr lang="en-US" dirty="0" smtClean="0"/>
            </a:br>
            <a:r>
              <a:rPr lang="en-US" dirty="0" smtClean="0"/>
              <a:t>Data file c:\temp\mas100.tmp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1038.5345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C-term : </a:t>
            </a:r>
            <a:r>
              <a:rPr lang="en-US" dirty="0" err="1" smtClean="0">
                <a:solidFill>
                  <a:srgbClr val="FF0000"/>
                </a:solidFill>
              </a:rPr>
              <a:t>Amidated</a:t>
            </a:r>
            <a:r>
              <a:rPr lang="en-US" dirty="0" smtClean="0">
                <a:solidFill>
                  <a:srgbClr val="FF0000"/>
                </a:solidFill>
              </a:rPr>
              <a:t> (C-term) </a:t>
            </a:r>
            <a:r>
              <a:rPr lang="en-US" b="1" dirty="0" smtClean="0"/>
              <a:t>Ions Score:</a:t>
            </a:r>
            <a:r>
              <a:rPr lang="en-US" dirty="0" smtClean="0"/>
              <a:t> 46 </a:t>
            </a:r>
            <a:r>
              <a:rPr lang="en-US" b="1" dirty="0" smtClean="0"/>
              <a:t>Expect:</a:t>
            </a:r>
            <a:r>
              <a:rPr lang="en-US" dirty="0" smtClean="0"/>
              <a:t> 0.0071 </a:t>
            </a:r>
            <a:r>
              <a:rPr lang="en-US" b="1" dirty="0" smtClean="0"/>
              <a:t>Matches (Bold Red):</a:t>
            </a:r>
            <a:r>
              <a:rPr lang="en-US" dirty="0" smtClean="0"/>
              <a:t> 21/84 fragment ions using 39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9529" y="3200400"/>
            <a:ext cx="9024420" cy="3429000"/>
            <a:chOff x="44129" y="3124200"/>
            <a:chExt cx="9024420" cy="3429000"/>
          </a:xfrm>
        </p:grpSpPr>
        <p:grpSp>
          <p:nvGrpSpPr>
            <p:cNvPr id="6" name="Group 5"/>
            <p:cNvGrpSpPr/>
            <p:nvPr/>
          </p:nvGrpSpPr>
          <p:grpSpPr>
            <a:xfrm>
              <a:off x="44129" y="3124200"/>
              <a:ext cx="9024420" cy="1981200"/>
              <a:chOff x="44129" y="3048000"/>
              <a:chExt cx="9024420" cy="1981200"/>
            </a:xfrm>
          </p:grpSpPr>
          <p:pic>
            <p:nvPicPr>
              <p:cNvPr id="12083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129" y="3048001"/>
                <a:ext cx="3613471" cy="1981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83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657600" y="3048000"/>
                <a:ext cx="5410949" cy="198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083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900" y="5133207"/>
              <a:ext cx="8915400" cy="1419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" y="345976"/>
            <a:ext cx="8915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QAATSVSATASK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471: 1120.251870 from(561.133211,2+)</a:t>
            </a:r>
            <a:br>
              <a:rPr lang="en-US" dirty="0" smtClean="0"/>
            </a:br>
            <a:r>
              <a:rPr lang="en-US" dirty="0" smtClean="0"/>
              <a:t>Title: File: 191113.wiff, Sample: Stat 1 (sample number 1), Elution: 29.549 to 30.652 min, Period: 1, Cycle(s): 1969-1970 (Experiment 3), 1978 (Experiment 6)</a:t>
            </a:r>
            <a:br>
              <a:rPr lang="en-US" dirty="0" smtClean="0"/>
            </a:br>
            <a:r>
              <a:rPr lang="en-US" dirty="0" smtClean="0"/>
              <a:t>Data file c:\temp\mas100.tmp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1120.5724 </a:t>
            </a:r>
            <a:r>
              <a:rPr lang="en-US" b="1" dirty="0" smtClean="0"/>
              <a:t>Ions Score:</a:t>
            </a:r>
            <a:r>
              <a:rPr lang="en-US" dirty="0" smtClean="0"/>
              <a:t> 31 </a:t>
            </a:r>
            <a:r>
              <a:rPr lang="en-US" b="1" dirty="0" smtClean="0"/>
              <a:t>Expect:</a:t>
            </a:r>
            <a:r>
              <a:rPr lang="en-US" dirty="0" smtClean="0"/>
              <a:t> 0.62 </a:t>
            </a:r>
            <a:r>
              <a:rPr lang="en-US" b="1" dirty="0" smtClean="0"/>
              <a:t>Matches (Bold Red):</a:t>
            </a:r>
            <a:r>
              <a:rPr lang="en-US" dirty="0" smtClean="0"/>
              <a:t> 12/124 fragment ions using 28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2971800"/>
            <a:ext cx="9144000" cy="3439152"/>
            <a:chOff x="0" y="2971800"/>
            <a:chExt cx="9144000" cy="3439152"/>
          </a:xfrm>
        </p:grpSpPr>
        <p:grpSp>
          <p:nvGrpSpPr>
            <p:cNvPr id="6" name="Group 5"/>
            <p:cNvGrpSpPr/>
            <p:nvPr/>
          </p:nvGrpSpPr>
          <p:grpSpPr>
            <a:xfrm>
              <a:off x="102586" y="2971800"/>
              <a:ext cx="8965214" cy="1981200"/>
              <a:chOff x="102586" y="2971800"/>
              <a:chExt cx="8965214" cy="1981200"/>
            </a:xfrm>
          </p:grpSpPr>
          <p:pic>
            <p:nvPicPr>
              <p:cNvPr id="119809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2586" y="2971801"/>
                <a:ext cx="3581400" cy="1966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81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683985" y="2971800"/>
                <a:ext cx="5383815" cy="198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981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965700"/>
              <a:ext cx="9144000" cy="1445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306" y="2895600"/>
            <a:ext cx="9067800" cy="3250618"/>
            <a:chOff x="49306" y="3103747"/>
            <a:chExt cx="9067800" cy="3250618"/>
          </a:xfrm>
        </p:grpSpPr>
        <p:grpSp>
          <p:nvGrpSpPr>
            <p:cNvPr id="6" name="Group 5"/>
            <p:cNvGrpSpPr/>
            <p:nvPr/>
          </p:nvGrpSpPr>
          <p:grpSpPr>
            <a:xfrm>
              <a:off x="49306" y="3103747"/>
              <a:ext cx="9067800" cy="1849253"/>
              <a:chOff x="49306" y="3103747"/>
              <a:chExt cx="9067800" cy="1849253"/>
            </a:xfrm>
          </p:grpSpPr>
          <p:pic>
            <p:nvPicPr>
              <p:cNvPr id="118785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9306" y="3103747"/>
                <a:ext cx="3352800" cy="18492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78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02106" y="3112225"/>
                <a:ext cx="5715000" cy="18349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1878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978400"/>
              <a:ext cx="8610600" cy="1375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Rectangle 4"/>
          <p:cNvSpPr/>
          <p:nvPr/>
        </p:nvSpPr>
        <p:spPr>
          <a:xfrm>
            <a:off x="228600" y="434876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GVEAGDFEQPK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485: 1175.113434 from(588.563993,2+)</a:t>
            </a:r>
            <a:br>
              <a:rPr lang="en-US" dirty="0" smtClean="0"/>
            </a:br>
            <a:r>
              <a:rPr lang="en-US" dirty="0" smtClean="0"/>
              <a:t>Title: File: 191113.wiff, Sample: Stat 1 (sample number 1), Elution: 58.412 to 59.849 min, Period: 1, Cycle(s): 2391, 2400 (Experiment 3), 2389 (Experiment 6)</a:t>
            </a:r>
            <a:br>
              <a:rPr lang="en-US" dirty="0" smtClean="0"/>
            </a:br>
            <a:r>
              <a:rPr lang="en-US" dirty="0" smtClean="0"/>
              <a:t>Data file c:\temp\mas100.tmp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1175.5459 </a:t>
            </a:r>
            <a:r>
              <a:rPr lang="en-US" b="1" dirty="0" smtClean="0"/>
              <a:t>Ions Score:</a:t>
            </a:r>
            <a:r>
              <a:rPr lang="en-US" dirty="0" smtClean="0"/>
              <a:t> 50 </a:t>
            </a:r>
            <a:r>
              <a:rPr lang="en-US" b="1" dirty="0" smtClean="0"/>
              <a:t>Expect:</a:t>
            </a:r>
            <a:r>
              <a:rPr lang="en-US" dirty="0" smtClean="0"/>
              <a:t> 0.0089 </a:t>
            </a:r>
            <a:r>
              <a:rPr lang="en-US" b="1" dirty="0" smtClean="0"/>
              <a:t>Matches (Bold Red):</a:t>
            </a:r>
            <a:r>
              <a:rPr lang="en-US" dirty="0" smtClean="0"/>
              <a:t> 7/94 fragment ions using 7 most intense peaks</a:t>
            </a:r>
            <a:endParaRPr lang="en-US" dirty="0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43000" y="-7"/>
          <a:ext cx="7010400" cy="6858007"/>
        </p:xfrm>
        <a:graphic>
          <a:graphicData uri="http://schemas.openxmlformats.org/drawingml/2006/table">
            <a:tbl>
              <a:tblPr/>
              <a:tblGrid>
                <a:gridCol w="993140"/>
                <a:gridCol w="6017260"/>
              </a:tblGrid>
              <a:tr h="96122">
                <a:tc>
                  <a:txBody>
                    <a:bodyPr/>
                    <a:lstStyle/>
                    <a:p>
                      <a:r>
                        <a:rPr lang="en-US" sz="600" b="1" dirty="0">
                          <a:hlinkClick r:id="rId2"/>
                        </a:rPr>
                        <a:t>H1_YEAST</a:t>
                      </a:r>
                      <a:endParaRPr lang="en-US" sz="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 Histone H1 OS=</a:t>
                      </a:r>
                      <a:r>
                        <a:rPr lang="en-US" sz="600" dirty="0" err="1"/>
                        <a:t>Saccharomyces</a:t>
                      </a:r>
                      <a:r>
                        <a:rPr lang="en-US" sz="600" dirty="0"/>
                        <a:t> </a:t>
                      </a:r>
                      <a:r>
                        <a:rPr lang="en-US" sz="600" dirty="0" err="1"/>
                        <a:t>cerevisiae</a:t>
                      </a:r>
                      <a:r>
                        <a:rPr lang="en-US" sz="600" dirty="0"/>
                        <a:t> (strain ATCC 204508 / S288c) GN=HHO1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 dirty="0"/>
                        <a:t> </a:t>
                      </a:r>
                      <a:r>
                        <a:rPr lang="en-US" sz="600" b="1" dirty="0">
                          <a:hlinkClick r:id="rId2"/>
                        </a:rPr>
                        <a:t>ENO2_YEAST</a:t>
                      </a:r>
                      <a:endParaRPr lang="en-US" sz="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Enolase 2 OS=Saccharomyces cerevisiae (strain ATCC 204508 / S288c) GN=ENO2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G3P3_YEAST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Glyceraldehyde-3-phosphate dehydrogenase 3 OS=Saccharomyces cerevisiae (strain ATCC 204508 / S288c) GN=TDH3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G3P2_YEAST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Glyceraldehyde-3-phosphate dehydrogenase 2 OS=Saccharomyces cerevisiae (strain ATCC 204508 / S288c) GN=TDH2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 dirty="0"/>
                        <a:t> </a:t>
                      </a:r>
                      <a:r>
                        <a:rPr lang="en-US" sz="600" b="1" dirty="0">
                          <a:hlinkClick r:id="rId2"/>
                        </a:rPr>
                        <a:t>CLU_NEUCR</a:t>
                      </a:r>
                      <a:endParaRPr lang="en-US" sz="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Clustered mitochondria protein homolog OS=Neurospora crassa (strain ATCC 24698 / 74-OR23-1A / CBS 708.71 / DSM 1257 / FGSC 987) GN=clu-1 PE=3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PGK_YEAST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Phosphoglycerate kinase OS=Saccharomyces cerevisiae (strain ATCC 204508 / S288c) GN=PGK1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TCPB_YEAST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T-complex protein 1 subunit beta OS=Saccharomyces cerevisiae (strain ATCC 204508 / S288c) GN=CCT2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ENO1_YEAST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Enolase 1 OS=Saccharomyces cerevisiae (strain ATCC 204508 / S288c) GN=ENO1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ENO_COCLU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600"/>
                        <a:t> Enolase OS=Cochliobolus lunatus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PIR5_YEAS1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Cell wall protein PIR5 OS=Saccharomyces cerevisiae (strain RM11-1a) GN=PIR5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HIS2_SCHPO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Histidine biosynthesis bifunctional protein his7 OS=Schizosaccharomyces pombe (strain 972 / ATCC 24843) GN=his7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SWP3_ENCCU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Spore wall protein 3 OS=Encephalitozoon cuniculi (strain GB-M1) GN=SWP3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YBQ6_YEAST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Uncharacterized glycosyl hydrolase YBR056W OS=Saccharomyces cerevisiae (strain ATCC 204508 / S288c) GN=YBR056W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PRP45_YARLI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Pre-mRNA-processing protein 45 OS=Yarrowia lipolytica (strain CLIB 122 / E 150) GN=PRP45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SYVC_NOSCE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Probable valine--tRNA ligase, cytoplasmic OS=Nosema ceranae (strain BRL01) GN=NCER_101032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SLX4_PHANO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Structure-specific endonuclease subunit SLX4 OS=Phaeosphaeria nodorum (strain SN15 / ATCC MYA-4574 / FGSC 10173) GN=SLX4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EIS1_YEAS2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Eisosome protein 1 OS=Saccharomyces cerevisiae (strain JAY291) GN=EIS1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14088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IML1_CRYNB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Vacuolar membrane-associated protein IML1 OS=Cryptococcus neoformans var. neoformans serotype D (strain B-3501A) GN=IML1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RAD25_ENCCU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Probable DNA repair helicase RAD25 homolog OS=Encephalitozoon cuniculi (strain GB-M1) GN=RAD25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PIC1_SCHPO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Inner centromere protein-related protein pic1 OS=Schizosaccharomyces pombe (strain 972 / ATCC 24843) GN=pic1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PIR3_YEAS1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Cell wall mannoprotein PIR3 OS=Saccharomyces cerevisiae (strain RM11-1a) GN=PIR3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PXR1_SCHPO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Protein pxr1 OS=Schizosaccharomyces pombe (strain 972 / ATCC 24843) GN=pxr1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YD33_SCHPO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Uncharacterized protein C13G7.03 OS=Schizosaccharomyces pombe (strain 972 / ATCC 24843) GN=SPAC13G7.03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SWR1_KLULA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Helicase SWR1 OS=Kluyveromyces lactis (strain ATCC 8585 / CBS 2359 / DSM 70799 / NBRC 1267 / NRRL Y-1140 / WM37) GN=SWR1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RAD5_CRYNB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DNA repair protein RAD5 OS=Cryptococcus neoformans var. neoformans serotype D (strain B-3501A) GN=RAD5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VPS17_YEAST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Vacuolar protein sorting-associated protein 17 OS=Saccharomyces cerevisiae (strain ATCC 204508 / S288c) GN=VPS17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SAP1_YEAST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Protein SAP1 OS=Saccharomyces cerevisiae (strain ATCC 204508 / S288c) GN=SAP1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ADH2_YEAST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Alcohol dehydrogenase 2 OS=Saccharomyces cerevisiae (strain ATCC 204508 / S288c) GN=ADH2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07085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ALB1_CANGA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 Ribosome biogenesis protein ALB1 OS=Candida </a:t>
                      </a:r>
                      <a:r>
                        <a:rPr lang="en-US" sz="600" dirty="0" err="1"/>
                        <a:t>glabrata</a:t>
                      </a:r>
                      <a:r>
                        <a:rPr lang="en-US" sz="600" dirty="0"/>
                        <a:t> (strain ATCC 2001 / CBS 138 / JCM 3761 / NBRC 0622 / NRRL Y-65) GN=ALB1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RGT1_YEAS1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Glucose transport transcription regulator RGT1 OS=Saccharomyces cerevisiae (strain RM11-1a) GN=RGT1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AMPP1_METAQ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Probable Xaa-Pro aminopeptidase P OS=Metarhizium acridum (strain CQMa 102) GN=AMPP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RS3A_LACTC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40S ribosomal protein S1 OS=Lachancea thermotolerans (strain ATCC 56472 / CBS 6340 / NRRL Y-8284) GN=RPS1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ATG2_PICPA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Autophagy-related protein 2 OS=Pichia pastoris GN=ATG2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LTN1_YEAST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E3 ubiquitin-protein ligase listerin OS=Saccharomyces cerevisiae (strain ATCC 204508 / S288c) GN=RKR1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XRN2_GIBZE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5'-3' exoribonuclease 2 OS=Gibberella zeae (strain PH-1 / ATCC MYA-4620 / FGSC 9075 / NRRL 31084) GN=RAT1 PE=3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UCP12_SCHPO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Putative ATP-dependent RNA helicase ucp12 OS=Schizosaccharomyces pombe (strain 972 / ATCC 24843) GN=ucp12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FCJ1_SORMK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Formation of crista junctions protein 1 OS=Sordaria macrospora (strain ATCC MYA-333 / DSM 997 / K(L3346) / K-hell) GN=FCJ1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RS3A_ZYGRC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40S ribosomal protein S1 OS=Zygosaccharomyces rouxii (strain ATCC 2623 / CBS 732 / NBRC 1130 / NCYC 568 / NRRL Y-229) GN=RPS1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PEX27_YEAST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Peroxisomal membrane protein PEX27 OS=Saccharomyces cerevisiae (strain ATCC 204508 / S288c) GN=PEX27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MYO1_YEAST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Myosin-1 OS=Saccharomyces cerevisiae (strain ATCC 204508 / S288c) GN=MYO1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RFC2_PHANO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Replication factor C subunit 2 OS=Phaeosphaeria nodorum (strain SN15 / ATCC MYA-4574 / FGSC 10173) GN=RFC2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CORO_YEAST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Coronin-like protein OS=Saccharomyces cerevisiae (strain ATCC 204508 / S288c) GN=CRN1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VMA22_YEAST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Vacuolar ATPase assembly protein VMA22 OS=Saccharomyces cerevisiae (strain ATCC 204508 / S288c) GN=VMA22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SET5_USTMA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Potential protein lysine methyltransferase SET5 OS=Ustilago maydis (strain 521 / FGSC 9021) GN=SET5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YMX6_YEAST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Uncharacterized protein YMR086W OS=Saccharomyces cerevisiae (strain ATCC 204508 / S288c) GN=YMR086W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HSP7F_ASHGO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Heat shock protein homolog SSE1 OS=Ashbya gossypii (strain ATCC 10895 / CBS 109.51 / FGSC 9923 / NRRL Y-1056) GN=SSE1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OSH7_YEAST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Oxysterol-binding protein homolog 7 OS=Saccharomyces cerevisiae (strain ATCC 204508 / S288c) GN=OSH7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BIR1_SCHPO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Protein bir1 OS=Schizosaccharomyces pombe (strain 972 / ATCC 24843) GN=bir1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DNLI4_CRYNB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DNA ligase 4 OS=Cryptococcus neoformans var. neoformans serotype D (strain B-3501A) GN=LIG4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SYA_CANAL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Alanine--tRNA ligase OS=Candida albicans (strain SC5314 / ATCC MYA-2876) GN=ALA1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EF2_NEUCR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Elongation factor 2 OS=Neurospora crassa (strain ATCC 24698 / 74-OR23-1A / CBS 708.71 / DSM 1257 / FGSC 987) GN=cot-3 PE=3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ISW2_YEAST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ISWI chromatin-remodeling complex ATPase ISW2 OS=Saccharomyces cerevisiae (strain ATCC 204508 / S288c) GN=ISW2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MKAR_PODAN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Very-long-chain 3-oxoacyl-CoA reductase OS=Podospora anserina (strain S / ATCC MYA-4624 / DSM 980 / FGSC 10383) GN=Pa_6_6580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226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AIM23_LODEL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 Altered inheritance of mitochondria protein 23, mitochondrial OS=</a:t>
                      </a:r>
                      <a:r>
                        <a:rPr lang="en-US" sz="600" dirty="0" err="1"/>
                        <a:t>Lodderomyces</a:t>
                      </a:r>
                      <a:r>
                        <a:rPr lang="en-US" sz="600" dirty="0"/>
                        <a:t> </a:t>
                      </a:r>
                      <a:r>
                        <a:rPr lang="en-US" sz="600" dirty="0" err="1"/>
                        <a:t>elongisporus</a:t>
                      </a:r>
                      <a:r>
                        <a:rPr lang="en-US" sz="600" dirty="0"/>
                        <a:t> (strain ATCC 11503 / CBS 2605 / JCM 1781 / NBRC 1676 / NRRL YB-4239</a:t>
                      </a:r>
                      <a:r>
                        <a:rPr lang="en-US" sz="600" dirty="0" smtClean="0"/>
                        <a:t>)</a:t>
                      </a:r>
                      <a:endParaRPr lang="en-US" sz="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AEP2_LACTC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ATPase expression protein 2, mitochondrial OS=Lachancea thermotolerans (strain ATCC 56472 / CBS 6340 / NRRL Y-8284) GN=AEP2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EIS1_YEASV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Eisosome protein 1 OS=Saccharomyces cerevisiae (strain VIN 13) GN=EIS1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ORC1_DEBHA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Origin recognition complex subunit 1 OS=Debaryomyces hansenii (strain ATCC 36239 / CBS 767 / JCM 1990 / NBRC 0083 / IGC 2968) GN=ORC1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YNF0_YEAST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Uncharacterized protein YNL050C OS=Saccharomyces cerevisiae (strain ATCC 204508 / S288c) GN=YNL050C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RT05_SCHPO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Probable 37S ribosomal protein S5, mitochondrial OS=Schizosaccharomyces pombe (strain 972 / ATCC 24843) GN=mrps5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DIG1_YEAST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Down-regulator of invasive growth 1 OS=Saccharomyces cerevisiae (strain ATCC 204508 / S288c) GN=DIG1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226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AIM9_CANGA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Altered inheritance of mitochondria protein 9, mitochondrial OS=Candida glabrata (strain ATCC 2001 / CBS 138 / JCM 3761 / NBRC 0622 / NRRL Y-65) GN=AIM9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PAN1_YEAST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Actin cytoskeleton-regulatory complex protein PAN1 OS=Saccharomyces cerevisiae (strain ATCC 204508 / S288c) GN=PAN1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HAS1_CANAL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ATP-dependent RNA helicase HAS1 OS=Candida albicans (strain SC5314 / ATCC MYA-2876) GN=HAS1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226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OAF3_KLULA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Oleate activated transcription factor 3 OS=Kluyveromyces lactis (strain ATCC 8585 / CBS 2359 / DSM 70799 / NBRC 1267 / NRRL Y-1140 / WM37) GN=OAF3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SLD2_EMENI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DNA replication regulator sld2 OS=Emericella nidulans (strain FGSC A4 / ATCC 38163 / CBS 112.46 / NRRL 194 / M139) GN=sld2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226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PUT2_EMENI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Delta-1-pyrroline-5-carboxylate dehydrogenase, mitochondrial OS=Emericella nidulans (strain FGSC A4 / ATCC 38163 / CBS 112.46 / NRRL 194 / M139) GN=prnC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PXR1_ASHGO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Protein PXR1 OS=Ashbya gossypii (strain ATCC 10895 / CBS 109.51 / FGSC 9923 / NRRL Y-1056) GN=PXR1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GLYM_CANAX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Serine hydroxymethyltransferase, mitochondrial OS=Candida albicans GN=SHM1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HMDH_CYBJA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3-hydroxy-3-methylglutaryl-coenzyme A reductase OS=Cyberlindnera jadinii GN=HMG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LIPA_ARTOC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/>
                        <a:t> Lipoyl synthase, mitochondrial OS=Arthroderma otae (strain ATCC MYA-4605 / CBS 113480) GN=MCYG_08114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6122">
                <a:tc>
                  <a:txBody>
                    <a:bodyPr/>
                    <a:lstStyle/>
                    <a:p>
                      <a:r>
                        <a:rPr lang="en-US" sz="600" b="1"/>
                        <a:t> </a:t>
                      </a:r>
                      <a:r>
                        <a:rPr lang="en-US" sz="600" b="1">
                          <a:hlinkClick r:id="rId2"/>
                        </a:rPr>
                        <a:t>YN92_YEAST</a:t>
                      </a:r>
                      <a:endParaRPr lang="en-US" sz="6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 Uncharacterized transcriptional regulatory protein YNR063W OS=</a:t>
                      </a:r>
                      <a:r>
                        <a:rPr lang="en-US" sz="600" dirty="0" err="1"/>
                        <a:t>Saccharomyces</a:t>
                      </a:r>
                      <a:r>
                        <a:rPr lang="en-US" sz="600" dirty="0"/>
                        <a:t> </a:t>
                      </a:r>
                      <a:r>
                        <a:rPr lang="en-US" sz="600" dirty="0" err="1"/>
                        <a:t>cerevisiae</a:t>
                      </a:r>
                      <a:r>
                        <a:rPr lang="en-US" sz="600" dirty="0"/>
                        <a:t> (strain ATCC 204508 / S288c) GN=YNR063W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1200" dirty="0" smtClean="0"/>
              <a:t>MS/MS Fragmentation of </a:t>
            </a:r>
            <a:r>
              <a:rPr lang="en-US" sz="1200" b="1" dirty="0" smtClean="0"/>
              <a:t>QAATSVSATASK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Found in </a:t>
            </a:r>
            <a:r>
              <a:rPr lang="en-US" sz="1200" b="1" dirty="0" smtClean="0"/>
              <a:t>H1_YEAST</a:t>
            </a:r>
            <a:r>
              <a:rPr lang="en-US" sz="1200" dirty="0" smtClean="0"/>
              <a:t>, Histone H1 OS=</a:t>
            </a:r>
            <a:r>
              <a:rPr lang="en-US" sz="1200" dirty="0" err="1" smtClean="0"/>
              <a:t>Saccharomyces</a:t>
            </a:r>
            <a:r>
              <a:rPr lang="en-US" sz="1200" dirty="0" smtClean="0"/>
              <a:t> </a:t>
            </a:r>
            <a:r>
              <a:rPr lang="en-US" sz="1200" dirty="0" err="1" smtClean="0"/>
              <a:t>cerevisiae</a:t>
            </a:r>
            <a:r>
              <a:rPr lang="en-US" sz="1200" dirty="0" smtClean="0"/>
              <a:t> (strain ATCC 204508 / S288c) GN=HHO1 PE=1 SV=1</a:t>
            </a:r>
            <a:br>
              <a:rPr lang="en-US" sz="1200" dirty="0" smtClean="0"/>
            </a:br>
            <a:r>
              <a:rPr lang="en-US" sz="1200" dirty="0" smtClean="0"/>
              <a:t>Match to Query 471: 1120.251870 from(561.133211,2+)</a:t>
            </a:r>
            <a:br>
              <a:rPr lang="en-US" sz="1200" dirty="0" smtClean="0"/>
            </a:br>
            <a:r>
              <a:rPr lang="en-US" sz="1200" dirty="0" smtClean="0"/>
              <a:t>Title: File: 191113.wiff, Sample: Stationary phase 1, Elution: 29.549 to 30.652 min</a:t>
            </a:r>
            <a:br>
              <a:rPr lang="en-US" sz="1200" dirty="0" smtClean="0"/>
            </a:br>
            <a:r>
              <a:rPr lang="en-US" sz="1200" dirty="0" smtClean="0"/>
              <a:t>Data file c:\temp\mas100.tmp</a:t>
            </a:r>
            <a:endParaRPr lang="en-US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86200"/>
            <a:ext cx="749781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28600" y="3230434"/>
            <a:ext cx="4695068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Monoisotopic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mass of neutral peptide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Mr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(calc):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1120.5724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Ions Score: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31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Expect: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0.62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Matches (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Arial" pitchFamily="34" charset="0"/>
              </a:rPr>
              <a:t>Bold Red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):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12/124 fragment ions using 28 most intense peaks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pic>
        <p:nvPicPr>
          <p:cNvPr id="6" name="Picture 5" descr="msms_H1_YEAST_QAATSVSATAS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1295400"/>
            <a:ext cx="4143375" cy="226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976497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9144000" cy="87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Match to: </a:t>
            </a:r>
            <a:r>
              <a:rPr lang="en-US" sz="1600" b="1" dirty="0" smtClean="0">
                <a:solidFill>
                  <a:srgbClr val="000000"/>
                </a:solidFill>
                <a:cs typeface="Arial" pitchFamily="34" charset="0"/>
              </a:rPr>
              <a:t>H1_YEAST</a:t>
            </a:r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 Score: </a:t>
            </a:r>
            <a:r>
              <a:rPr lang="en-US" sz="1600" b="1" dirty="0" smtClean="0">
                <a:solidFill>
                  <a:srgbClr val="000000"/>
                </a:solidFill>
                <a:cs typeface="Arial" pitchFamily="34" charset="0"/>
              </a:rPr>
              <a:t>135</a:t>
            </a:r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cs typeface="Arial" pitchFamily="34" charset="0"/>
              </a:rPr>
              <a:t>Histone H1 OS=</a:t>
            </a:r>
            <a:r>
              <a:rPr lang="en-US" sz="1600" b="1" dirty="0" err="1" smtClean="0">
                <a:solidFill>
                  <a:srgbClr val="000000"/>
                </a:solidFill>
                <a:cs typeface="Arial" pitchFamily="34" charset="0"/>
              </a:rPr>
              <a:t>Saccharomyces</a:t>
            </a:r>
            <a:r>
              <a:rPr lang="en-US" sz="1600" b="1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cs typeface="Arial" pitchFamily="34" charset="0"/>
              </a:rPr>
              <a:t>cerevisiae</a:t>
            </a:r>
            <a:r>
              <a:rPr lang="en-US" sz="1600" b="1" dirty="0" smtClean="0">
                <a:solidFill>
                  <a:srgbClr val="000000"/>
                </a:solidFill>
                <a:cs typeface="Arial" pitchFamily="34" charset="0"/>
              </a:rPr>
              <a:t> (strain ATCC 204508 / S288c) 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Found in search of c:\temp\mas100.tmp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Nominal mass (</a:t>
            </a:r>
            <a:r>
              <a:rPr lang="en-US" sz="1200" dirty="0" err="1" smtClean="0">
                <a:solidFill>
                  <a:srgbClr val="000000"/>
                </a:solidFill>
                <a:cs typeface="Arial" pitchFamily="34" charset="0"/>
              </a:rPr>
              <a:t>M</a:t>
            </a:r>
            <a:r>
              <a:rPr lang="en-US" sz="1200" baseline="-30000" dirty="0" err="1" smtClean="0">
                <a:solidFill>
                  <a:srgbClr val="000000"/>
                </a:solidFill>
                <a:cs typeface="Arial" pitchFamily="34" charset="0"/>
              </a:rPr>
              <a:t>r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): </a:t>
            </a:r>
            <a:r>
              <a:rPr lang="en-US" sz="1200" b="1" dirty="0" smtClean="0">
                <a:solidFill>
                  <a:srgbClr val="000000"/>
                </a:solidFill>
                <a:cs typeface="Arial" pitchFamily="34" charset="0"/>
              </a:rPr>
              <a:t>27786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; Calculated </a:t>
            </a:r>
            <a:r>
              <a:rPr lang="en-US" sz="1200" dirty="0" err="1" smtClean="0">
                <a:solidFill>
                  <a:srgbClr val="000000"/>
                </a:solidFill>
                <a:cs typeface="Arial" pitchFamily="34" charset="0"/>
              </a:rPr>
              <a:t>pI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value: </a:t>
            </a:r>
            <a:r>
              <a:rPr lang="en-US" sz="1200" b="1" dirty="0" smtClean="0">
                <a:solidFill>
                  <a:srgbClr val="000000"/>
                </a:solidFill>
                <a:cs typeface="Arial" pitchFamily="34" charset="0"/>
              </a:rPr>
              <a:t>10.22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NCBI BLAST search of 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  <a:hlinkClick r:id="rId3"/>
              </a:rPr>
              <a:t>H1_YEAST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against nr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Unformatted 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  <a:hlinkClick r:id="rId4"/>
              </a:rPr>
              <a:t>sequence string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for pasting into other applications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Taxonomy: </a:t>
            </a:r>
            <a:r>
              <a:rPr lang="en-US" sz="1200" dirty="0" err="1" smtClean="0">
                <a:solidFill>
                  <a:srgbClr val="000000"/>
                </a:solidFill>
                <a:cs typeface="Arial" pitchFamily="34" charset="0"/>
                <a:hlinkClick r:id="rId5"/>
              </a:rPr>
              <a:t>Saccharomyces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  <a:hlinkClick r:id="rId5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cs typeface="Arial" pitchFamily="34" charset="0"/>
                <a:hlinkClick r:id="rId5"/>
              </a:rPr>
              <a:t>cerevisiae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  <a:hlinkClick r:id="rId5"/>
              </a:rPr>
              <a:t> S288c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Variable modifications: Acetyl (K),</a:t>
            </a:r>
            <a:r>
              <a:rPr lang="en-US" sz="1200" dirty="0" err="1" smtClean="0">
                <a:solidFill>
                  <a:srgbClr val="000000"/>
                </a:solidFill>
                <a:cs typeface="Arial" pitchFamily="34" charset="0"/>
              </a:rPr>
              <a:t>Phospho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(ST),</a:t>
            </a:r>
            <a:r>
              <a:rPr lang="en-US" sz="1200" dirty="0" err="1" smtClean="0">
                <a:solidFill>
                  <a:srgbClr val="000000"/>
                </a:solidFill>
                <a:cs typeface="Arial" pitchFamily="34" charset="0"/>
              </a:rPr>
              <a:t>Phospho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(Y)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Cleavage by </a:t>
            </a:r>
            <a:r>
              <a:rPr lang="en-US" sz="1200" dirty="0" err="1" smtClean="0">
                <a:solidFill>
                  <a:srgbClr val="000000"/>
                </a:solidFill>
                <a:cs typeface="Arial" pitchFamily="34" charset="0"/>
              </a:rPr>
              <a:t>Trypsin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: cuts C-term side of KR unless next residue is P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Sequence Coverage: </a:t>
            </a:r>
            <a:r>
              <a:rPr lang="en-US" sz="1200" b="1" dirty="0" smtClean="0">
                <a:solidFill>
                  <a:srgbClr val="000000"/>
                </a:solidFill>
                <a:cs typeface="Arial" pitchFamily="34" charset="0"/>
              </a:rPr>
              <a:t>17%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Matched peptides shown in </a:t>
            </a:r>
            <a:r>
              <a:rPr lang="en-US" sz="1200" b="1" dirty="0" smtClean="0">
                <a:solidFill>
                  <a:srgbClr val="FF0000"/>
                </a:solidFill>
                <a:cs typeface="Arial" pitchFamily="34" charset="0"/>
              </a:rPr>
              <a:t>Bold Red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000"/>
                </a:solidFill>
                <a:cs typeface="Arial" pitchFamily="34" charset="0"/>
              </a:rPr>
              <a:t>1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MAPKKSTTKT TSKGKKPATS KGK</a:t>
            </a:r>
            <a:r>
              <a:rPr lang="en-US" sz="1200" b="1" dirty="0" smtClean="0">
                <a:solidFill>
                  <a:srgbClr val="FF0000"/>
                </a:solidFill>
                <a:cs typeface="Arial" pitchFamily="34" charset="0"/>
              </a:rPr>
              <a:t>EKSTSKA AIKK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TTAKKE EASSKSYREL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000"/>
                </a:solidFill>
                <a:cs typeface="Arial" pitchFamily="34" charset="0"/>
              </a:rPr>
              <a:t>51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IIEGLTALKE RKGSSRPALK KFIKENYPIV GSASNFDLYF NNAIK</a:t>
            </a:r>
            <a:r>
              <a:rPr lang="en-US" sz="1200" b="1" dirty="0" smtClean="0">
                <a:solidFill>
                  <a:srgbClr val="FF0000"/>
                </a:solidFill>
                <a:cs typeface="Arial" pitchFamily="34" charset="0"/>
              </a:rPr>
              <a:t>KGVEA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000"/>
                </a:solidFill>
                <a:cs typeface="Arial" pitchFamily="34" charset="0"/>
              </a:rPr>
              <a:t>101</a:t>
            </a:r>
            <a:r>
              <a:rPr lang="en-US" sz="1200" b="1" dirty="0" smtClean="0">
                <a:solidFill>
                  <a:srgbClr val="FF0000"/>
                </a:solidFill>
                <a:cs typeface="Arial" pitchFamily="34" charset="0"/>
              </a:rPr>
              <a:t> GDFEQPK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GPA GAVKLAKKKS PEVKKEKEVS PKPK</a:t>
            </a:r>
            <a:r>
              <a:rPr lang="en-US" sz="1200" b="1" dirty="0" smtClean="0">
                <a:solidFill>
                  <a:srgbClr val="FF0000"/>
                </a:solidFill>
                <a:cs typeface="Arial" pitchFamily="34" charset="0"/>
              </a:rPr>
              <a:t>QAATSV SATASK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AKAA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000"/>
                </a:solidFill>
                <a:cs typeface="Arial" pitchFamily="34" charset="0"/>
              </a:rPr>
              <a:t>151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STKLAPKKVV KKKSPTVTAK K</a:t>
            </a:r>
            <a:r>
              <a:rPr lang="en-US" sz="1200" b="1" dirty="0" smtClean="0">
                <a:solidFill>
                  <a:srgbClr val="FF0000"/>
                </a:solidFill>
                <a:cs typeface="Arial" pitchFamily="34" charset="0"/>
              </a:rPr>
              <a:t>ASSPSSLTY K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EMILKSMPQ LNDGKGSSRI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000"/>
                </a:solidFill>
                <a:cs typeface="Arial" pitchFamily="34" charset="0"/>
              </a:rPr>
              <a:t>201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VLKKYVKDTF SSKLKTSSNF DYLFNSAIKK CVENGELVQP KGPSGIIKLN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000"/>
                </a:solidFill>
                <a:cs typeface="Arial" pitchFamily="34" charset="0"/>
              </a:rPr>
              <a:t>251</a:t>
            </a:r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 KKKVKLST </a:t>
            </a:r>
            <a:endParaRPr lang="en-US" sz="1200" dirty="0" smtClean="0">
              <a:cs typeface="Arial" pitchFamily="34" charset="0"/>
            </a:endParaRPr>
          </a:p>
        </p:txBody>
      </p:sp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4572000"/>
            <a:ext cx="84772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926068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http://cbio.ufs.ac.za/mascot/cgi/master_results.pl?file=../data/20140613/F008960.dat</a:t>
            </a:r>
            <a:endParaRPr lang="en-US" dirty="0" smtClean="0"/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71600"/>
            <a:ext cx="514823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468884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838200"/>
                <a:gridCol w="1371600"/>
                <a:gridCol w="1600200"/>
                <a:gridCol w="1143000"/>
                <a:gridCol w="13716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Mr</a:t>
                      </a:r>
                      <a:r>
                        <a:rPr lang="en-US" sz="1600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Mr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obs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Expect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QAATSVSATASK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1120.5724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1120.288192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-0.2842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0.076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KASSPSSLTYK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1167.6135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1167.367348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-0.2462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GVEAGDFEQPK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1175.5459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1176.202734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0.6569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85249" y="316468"/>
            <a:ext cx="192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Stationary phase 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828800" y="1591270"/>
            <a:ext cx="723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43 indicate identity or extensive homology (p&lt;0.05).</a:t>
            </a:r>
          </a:p>
          <a:p>
            <a:r>
              <a:rPr lang="pt-BR" dirty="0" smtClean="0"/>
              <a:t>Histone H1 OS=Saccharomyces cerevisiae (strain ATCC 204508 / S288c)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140    </a:t>
            </a:r>
            <a:r>
              <a:rPr lang="en-US" b="1" dirty="0" smtClean="0"/>
              <a:t>Queries matched:</a:t>
            </a:r>
            <a:r>
              <a:rPr lang="en-US" dirty="0" smtClean="0"/>
              <a:t> 5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0.47</a:t>
            </a:r>
            <a:endParaRPr lang="en-US" dirty="0"/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82476"/>
            <a:ext cx="8915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QAATSVSATASK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392: 1120.288192 from(561.151372,2+)</a:t>
            </a:r>
            <a:br>
              <a:rPr lang="en-US" dirty="0" smtClean="0"/>
            </a:br>
            <a:r>
              <a:rPr lang="en-US" dirty="0" smtClean="0"/>
              <a:t>Title: File: 191113.wiff, Sample: Stat 2 (sample number 2), Elution: 26.073 to 26.286 min, Period: 1, Cycle(s): 1599 (Experiment 4), 1600 (Experiment 5), 1598 (Experiment 6)</a:t>
            </a:r>
            <a:br>
              <a:rPr lang="en-US" dirty="0" smtClean="0"/>
            </a:br>
            <a:r>
              <a:rPr lang="en-US" dirty="0" smtClean="0"/>
              <a:t>Data file c:\temp\mas102.tmp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1120.5724 </a:t>
            </a:r>
            <a:r>
              <a:rPr lang="en-US" b="1" dirty="0" smtClean="0"/>
              <a:t>Ions Score:</a:t>
            </a:r>
            <a:r>
              <a:rPr lang="en-US" dirty="0" smtClean="0"/>
              <a:t> 41 </a:t>
            </a:r>
            <a:r>
              <a:rPr lang="en-US" b="1" dirty="0" smtClean="0"/>
              <a:t>Expect:</a:t>
            </a:r>
            <a:r>
              <a:rPr lang="en-US" dirty="0" smtClean="0"/>
              <a:t> 0.076 </a:t>
            </a:r>
            <a:r>
              <a:rPr lang="en-US" b="1" dirty="0" smtClean="0"/>
              <a:t>Matches (Bold Red):</a:t>
            </a:r>
            <a:r>
              <a:rPr lang="en-US" dirty="0" smtClean="0"/>
              <a:t> 11/124 fragment ions using 22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3500" y="2819400"/>
            <a:ext cx="9004301" cy="3368675"/>
            <a:chOff x="63500" y="2819400"/>
            <a:chExt cx="9004301" cy="3368675"/>
          </a:xfrm>
        </p:grpSpPr>
        <p:grpSp>
          <p:nvGrpSpPr>
            <p:cNvPr id="6" name="Group 5"/>
            <p:cNvGrpSpPr/>
            <p:nvPr/>
          </p:nvGrpSpPr>
          <p:grpSpPr>
            <a:xfrm>
              <a:off x="63500" y="2819400"/>
              <a:ext cx="9004301" cy="2068349"/>
              <a:chOff x="63500" y="2819400"/>
              <a:chExt cx="9004301" cy="2068349"/>
            </a:xfrm>
          </p:grpSpPr>
          <p:pic>
            <p:nvPicPr>
              <p:cNvPr id="13517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3500" y="2819400"/>
                <a:ext cx="3732805" cy="2057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17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10000" y="2819400"/>
                <a:ext cx="5257801" cy="2068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3517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902200"/>
              <a:ext cx="8553450" cy="128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30076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KASSPSSLTYK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414: 1167.367348 from(584.690950,2+)</a:t>
            </a:r>
            <a:br>
              <a:rPr lang="en-US" dirty="0" smtClean="0"/>
            </a:br>
            <a:r>
              <a:rPr lang="en-US" dirty="0" smtClean="0"/>
              <a:t>Title: File: 191113.wiff, Sample: Stat 2 (sample number 2), Elution: 52.927 min, Period: 1, Cycle(s): 2510 (Experiment 5)</a:t>
            </a:r>
            <a:br>
              <a:rPr lang="en-US" dirty="0" smtClean="0"/>
            </a:br>
            <a:r>
              <a:rPr lang="en-US" dirty="0" smtClean="0"/>
              <a:t>Data file c:\temp\mas102.tmp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1167.6135 </a:t>
            </a:r>
            <a:r>
              <a:rPr lang="en-US" b="1" dirty="0" smtClean="0"/>
              <a:t>Ions Score:</a:t>
            </a:r>
            <a:r>
              <a:rPr lang="en-US" dirty="0" smtClean="0"/>
              <a:t> 49 </a:t>
            </a:r>
            <a:r>
              <a:rPr lang="en-US" b="1" dirty="0" smtClean="0"/>
              <a:t>Expect:</a:t>
            </a:r>
            <a:r>
              <a:rPr lang="en-US" dirty="0" smtClean="0"/>
              <a:t> 0.015 </a:t>
            </a:r>
            <a:r>
              <a:rPr lang="en-US" b="1" dirty="0" smtClean="0"/>
              <a:t>Matches (Bold Red):</a:t>
            </a:r>
            <a:r>
              <a:rPr lang="en-US" dirty="0" smtClean="0"/>
              <a:t> 15/112 fragment ions using 30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5770" y="2875476"/>
            <a:ext cx="8991080" cy="3296724"/>
            <a:chOff x="95770" y="2875476"/>
            <a:chExt cx="8991080" cy="3296724"/>
          </a:xfrm>
        </p:grpSpPr>
        <p:grpSp>
          <p:nvGrpSpPr>
            <p:cNvPr id="6" name="Group 5"/>
            <p:cNvGrpSpPr/>
            <p:nvPr/>
          </p:nvGrpSpPr>
          <p:grpSpPr>
            <a:xfrm>
              <a:off x="95770" y="2875476"/>
              <a:ext cx="8991080" cy="1905000"/>
              <a:chOff x="95770" y="2875476"/>
              <a:chExt cx="8991080" cy="1905000"/>
            </a:xfrm>
          </p:grpSpPr>
          <p:pic>
            <p:nvPicPr>
              <p:cNvPr id="134145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770" y="2875476"/>
                <a:ext cx="3460230" cy="190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14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81400" y="2875476"/>
                <a:ext cx="5505450" cy="18988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3414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800600"/>
              <a:ext cx="8582025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5859" y="2877783"/>
            <a:ext cx="9081247" cy="3291242"/>
            <a:chOff x="35859" y="2877783"/>
            <a:chExt cx="9081247" cy="3291242"/>
          </a:xfrm>
        </p:grpSpPr>
        <p:grpSp>
          <p:nvGrpSpPr>
            <p:cNvPr id="6" name="Group 5"/>
            <p:cNvGrpSpPr/>
            <p:nvPr/>
          </p:nvGrpSpPr>
          <p:grpSpPr>
            <a:xfrm>
              <a:off x="35859" y="2877783"/>
              <a:ext cx="9081247" cy="1922817"/>
              <a:chOff x="35859" y="2877783"/>
              <a:chExt cx="9081247" cy="1922817"/>
            </a:xfrm>
          </p:grpSpPr>
          <p:pic>
            <p:nvPicPr>
              <p:cNvPr id="133121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859" y="2877783"/>
                <a:ext cx="3505200" cy="19228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122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54506" y="2877784"/>
                <a:ext cx="5562600" cy="1922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3312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0200" y="4826000"/>
              <a:ext cx="8515350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Rectangle 4"/>
          <p:cNvSpPr/>
          <p:nvPr/>
        </p:nvSpPr>
        <p:spPr>
          <a:xfrm>
            <a:off x="228600" y="282476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 </a:t>
            </a:r>
            <a:r>
              <a:rPr lang="en-US" b="1" dirty="0" smtClean="0"/>
              <a:t>GVEAGDFEQPK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 </a:t>
            </a:r>
            <a:r>
              <a:rPr lang="en-US" b="1" dirty="0" smtClean="0"/>
              <a:t>H1_YEAST</a:t>
            </a:r>
            <a:r>
              <a:rPr lang="en-US" dirty="0" smtClean="0"/>
              <a:t>, Histone H1 OS=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(strain ATCC 204508 / S288c) </a:t>
            </a:r>
            <a:br>
              <a:rPr lang="en-US" dirty="0" smtClean="0"/>
            </a:br>
            <a:r>
              <a:rPr lang="en-US" dirty="0" smtClean="0"/>
              <a:t>Match to Query 415: 1176.202734 from(589.108643,2+)</a:t>
            </a:r>
            <a:br>
              <a:rPr lang="en-US" dirty="0" smtClean="0"/>
            </a:br>
            <a:r>
              <a:rPr lang="en-US" dirty="0" smtClean="0"/>
              <a:t>Title: File: 191113.wiff, Sample: Stat 2 (sample number 2), Elution: 59.87 min, Period: 1, Cycle(s): 2564 (Experiment 7) (Charge not auto determined)</a:t>
            </a:r>
            <a:br>
              <a:rPr lang="en-US" dirty="0" smtClean="0"/>
            </a:br>
            <a:r>
              <a:rPr lang="en-US" dirty="0" smtClean="0"/>
              <a:t>Data file c:\temp\mas102.tmp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1175.5459 </a:t>
            </a:r>
            <a:r>
              <a:rPr lang="en-US" b="1" dirty="0" smtClean="0"/>
              <a:t>Ions Score:</a:t>
            </a:r>
            <a:r>
              <a:rPr lang="en-US" dirty="0" smtClean="0"/>
              <a:t> 34 </a:t>
            </a:r>
            <a:r>
              <a:rPr lang="en-US" b="1" dirty="0" smtClean="0"/>
              <a:t>Expect:</a:t>
            </a:r>
            <a:r>
              <a:rPr lang="en-US" dirty="0" smtClean="0"/>
              <a:t> 0.33 </a:t>
            </a:r>
            <a:r>
              <a:rPr lang="en-US" b="1" dirty="0" smtClean="0"/>
              <a:t>Matches (Bold Red):</a:t>
            </a:r>
            <a:r>
              <a:rPr lang="en-US" dirty="0" smtClean="0"/>
              <a:t> 9/94 fragment ions using 17 most intense peaks</a:t>
            </a:r>
            <a:endParaRPr lang="en-US" dirty="0"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113" y="461189"/>
            <a:ext cx="8847487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Match to: </a:t>
            </a:r>
            <a:r>
              <a:rPr lang="en-US" sz="1600" b="1" dirty="0" smtClean="0"/>
              <a:t>H1_YEAST</a:t>
            </a:r>
            <a:r>
              <a:rPr lang="en-US" sz="1600" dirty="0" smtClean="0"/>
              <a:t> Score: </a:t>
            </a:r>
            <a:r>
              <a:rPr lang="en-US" sz="1600" b="1" dirty="0" smtClean="0"/>
              <a:t>140</a:t>
            </a:r>
            <a:r>
              <a:rPr lang="en-US" sz="1600" dirty="0" smtClean="0"/>
              <a:t> </a:t>
            </a:r>
            <a:r>
              <a:rPr lang="en-US" sz="1600" b="1" dirty="0" smtClean="0"/>
              <a:t>Histone H1 OS=</a:t>
            </a:r>
            <a:r>
              <a:rPr lang="en-US" sz="1600" b="1" dirty="0" err="1" smtClean="0"/>
              <a:t>Saccharomyces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cerevisiae</a:t>
            </a:r>
            <a:r>
              <a:rPr lang="en-US" sz="1600" b="1" dirty="0" smtClean="0"/>
              <a:t> (strain ATCC 204508 / S288c)</a:t>
            </a:r>
            <a:endParaRPr lang="en-US" sz="1600" dirty="0" smtClean="0"/>
          </a:p>
          <a:p>
            <a:r>
              <a:rPr lang="en-US" sz="1200" dirty="0" smtClean="0"/>
              <a:t>Found in search of c:\temp\mas102.tmp </a:t>
            </a:r>
          </a:p>
          <a:p>
            <a:r>
              <a:rPr lang="en-US" sz="1200" dirty="0" smtClean="0"/>
              <a:t>Nominal mass (</a:t>
            </a:r>
            <a:r>
              <a:rPr lang="en-US" sz="1200" dirty="0" err="1" smtClean="0"/>
              <a:t>M</a:t>
            </a:r>
            <a:r>
              <a:rPr lang="en-US" sz="1200" baseline="-25000" dirty="0" err="1" smtClean="0"/>
              <a:t>r</a:t>
            </a:r>
            <a:r>
              <a:rPr lang="en-US" sz="1200" dirty="0" smtClean="0"/>
              <a:t>): </a:t>
            </a:r>
            <a:r>
              <a:rPr lang="en-US" sz="1200" b="1" dirty="0" smtClean="0"/>
              <a:t>27786</a:t>
            </a:r>
            <a:r>
              <a:rPr lang="en-US" sz="1200" dirty="0" smtClean="0"/>
              <a:t>; Calculated </a:t>
            </a:r>
            <a:r>
              <a:rPr lang="en-US" sz="1200" dirty="0" err="1" smtClean="0"/>
              <a:t>pI</a:t>
            </a:r>
            <a:r>
              <a:rPr lang="en-US" sz="1200" dirty="0" smtClean="0"/>
              <a:t> value: </a:t>
            </a:r>
            <a:r>
              <a:rPr lang="en-US" sz="1200" b="1" dirty="0" smtClean="0"/>
              <a:t>10.22</a:t>
            </a:r>
            <a:r>
              <a:rPr lang="en-US" sz="1200" dirty="0" smtClean="0"/>
              <a:t> NCBI BLAST search of </a:t>
            </a:r>
            <a:r>
              <a:rPr lang="en-US" sz="1200" dirty="0" smtClean="0">
                <a:hlinkClick r:id="rId2"/>
              </a:rPr>
              <a:t>H1_YEAST</a:t>
            </a:r>
            <a:r>
              <a:rPr lang="en-US" sz="1200" dirty="0" smtClean="0"/>
              <a:t> against nr </a:t>
            </a:r>
          </a:p>
          <a:p>
            <a:r>
              <a:rPr lang="en-US" sz="1200" dirty="0" smtClean="0"/>
              <a:t>Unformatted </a:t>
            </a:r>
            <a:r>
              <a:rPr lang="en-US" sz="1200" dirty="0" smtClean="0">
                <a:hlinkClick r:id="rId3"/>
              </a:rPr>
              <a:t>sequence string</a:t>
            </a:r>
            <a:r>
              <a:rPr lang="en-US" sz="1200" dirty="0" smtClean="0"/>
              <a:t> for pasting into other applications </a:t>
            </a:r>
          </a:p>
          <a:p>
            <a:r>
              <a:rPr lang="en-US" sz="1200" dirty="0" smtClean="0"/>
              <a:t>Taxonomy: </a:t>
            </a:r>
            <a:r>
              <a:rPr lang="en-US" sz="1200" dirty="0" err="1" smtClean="0">
                <a:hlinkClick r:id="rId4"/>
              </a:rPr>
              <a:t>Saccharomyces</a:t>
            </a:r>
            <a:r>
              <a:rPr lang="en-US" sz="1200" dirty="0" smtClean="0">
                <a:hlinkClick r:id="rId4"/>
              </a:rPr>
              <a:t> </a:t>
            </a:r>
            <a:r>
              <a:rPr lang="en-US" sz="1200" dirty="0" err="1" smtClean="0">
                <a:hlinkClick r:id="rId4"/>
              </a:rPr>
              <a:t>cerevisiae</a:t>
            </a:r>
            <a:r>
              <a:rPr lang="en-US" sz="1200" dirty="0" smtClean="0">
                <a:hlinkClick r:id="rId4"/>
              </a:rPr>
              <a:t> S288c</a:t>
            </a:r>
            <a:r>
              <a:rPr lang="en-US" sz="1200" dirty="0" smtClean="0"/>
              <a:t> Variable modifications: Acetyl (K),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(Y) </a:t>
            </a:r>
          </a:p>
          <a:p>
            <a:r>
              <a:rPr lang="en-US" sz="1200" dirty="0" smtClean="0"/>
              <a:t>Cleavage by </a:t>
            </a:r>
            <a:r>
              <a:rPr lang="en-US" sz="1200" dirty="0" err="1" smtClean="0"/>
              <a:t>Trypsin</a:t>
            </a:r>
            <a:r>
              <a:rPr lang="en-US" sz="1200" dirty="0" smtClean="0"/>
              <a:t>: cuts C-term side of KR unless next residue is P </a:t>
            </a:r>
          </a:p>
          <a:p>
            <a:r>
              <a:rPr lang="en-US" sz="1200" dirty="0" smtClean="0"/>
              <a:t>Sequence Coverage: </a:t>
            </a:r>
            <a:r>
              <a:rPr lang="en-US" sz="1200" b="1" dirty="0" smtClean="0"/>
              <a:t>20%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Matched peptides shown in </a:t>
            </a:r>
            <a:r>
              <a:rPr lang="en-US" sz="1200" b="1" dirty="0" smtClean="0"/>
              <a:t>Bold</a:t>
            </a:r>
            <a:endParaRPr lang="en-US" sz="1200" dirty="0" smtClean="0"/>
          </a:p>
          <a:p>
            <a:pPr algn="just"/>
            <a:r>
              <a:rPr lang="en-US" sz="1200" b="1" dirty="0" smtClean="0"/>
              <a:t>1</a:t>
            </a:r>
            <a:r>
              <a:rPr lang="en-US" sz="1200" dirty="0" smtClean="0"/>
              <a:t>     M</a:t>
            </a:r>
            <a:r>
              <a:rPr lang="en-US" sz="1200" b="1" dirty="0" smtClean="0"/>
              <a:t>APKKSTTKT TSKGKKPATS K</a:t>
            </a:r>
            <a:r>
              <a:rPr lang="en-US" sz="1200" dirty="0" smtClean="0"/>
              <a:t>GKEKSTSKA AIKKTTAKKE EASSKSYREL </a:t>
            </a:r>
          </a:p>
          <a:p>
            <a:pPr algn="just"/>
            <a:r>
              <a:rPr lang="en-US" sz="1200" b="1" dirty="0" smtClean="0"/>
              <a:t>51</a:t>
            </a:r>
            <a:r>
              <a:rPr lang="en-US" sz="1200" dirty="0" smtClean="0"/>
              <a:t>   IIEGLTALKE RKGSSRPALK KFIKENYPIV GSASNFDLYF NNAIKK</a:t>
            </a:r>
            <a:r>
              <a:rPr lang="en-US" sz="1200" b="1" dirty="0" smtClean="0"/>
              <a:t>GVEA </a:t>
            </a:r>
          </a:p>
          <a:p>
            <a:pPr algn="just"/>
            <a:r>
              <a:rPr lang="en-US" sz="1200" b="1" dirty="0" smtClean="0"/>
              <a:t>101 GDFEQPK</a:t>
            </a:r>
            <a:r>
              <a:rPr lang="en-US" sz="1200" dirty="0" smtClean="0"/>
              <a:t>GPA GAVKLAKKKS PEVKKEKEVS PKPK</a:t>
            </a:r>
            <a:r>
              <a:rPr lang="en-US" sz="1200" b="1" dirty="0" smtClean="0"/>
              <a:t>QAATSV SATASK</a:t>
            </a:r>
            <a:r>
              <a:rPr lang="en-US" sz="1200" dirty="0" smtClean="0"/>
              <a:t>AKAA </a:t>
            </a:r>
          </a:p>
          <a:p>
            <a:pPr algn="just"/>
            <a:r>
              <a:rPr lang="en-US" sz="1200" b="1" dirty="0" smtClean="0"/>
              <a:t>151</a:t>
            </a:r>
            <a:r>
              <a:rPr lang="en-US" sz="1200" dirty="0" smtClean="0"/>
              <a:t> STKLAPKKVV KKKSPTVTAK </a:t>
            </a:r>
            <a:r>
              <a:rPr lang="en-US" sz="1200" b="1" dirty="0" smtClean="0"/>
              <a:t>KASSPSSLTY K</a:t>
            </a:r>
            <a:r>
              <a:rPr lang="en-US" sz="1200" dirty="0" smtClean="0"/>
              <a:t>EMILKSMPQ LNDGKGSSRI </a:t>
            </a:r>
          </a:p>
          <a:p>
            <a:pPr algn="just"/>
            <a:r>
              <a:rPr lang="en-US" sz="1200" b="1" dirty="0" smtClean="0"/>
              <a:t>201</a:t>
            </a:r>
            <a:r>
              <a:rPr lang="en-US" sz="1200" dirty="0" smtClean="0"/>
              <a:t> VLKKYVKDTF SSKLKTSSNF DYLFNSAIKK CVENGELVQP KGPSGIIKLN </a:t>
            </a:r>
          </a:p>
          <a:p>
            <a:pPr algn="just"/>
            <a:r>
              <a:rPr lang="en-US" sz="1200" b="1" dirty="0" smtClean="0"/>
              <a:t>251</a:t>
            </a:r>
            <a:r>
              <a:rPr lang="en-US" sz="1200" dirty="0" smtClean="0"/>
              <a:t> KKKVKLST</a:t>
            </a:r>
            <a:endParaRPr lang="en-US" sz="1200" dirty="0"/>
          </a:p>
        </p:txBody>
      </p:sp>
      <p:pic>
        <p:nvPicPr>
          <p:cNvPr id="13209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457709"/>
            <a:ext cx="8915400" cy="885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648200"/>
            <a:ext cx="85058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200" y="0"/>
          <a:ext cx="8991600" cy="6858002"/>
        </p:xfrm>
        <a:graphic>
          <a:graphicData uri="http://schemas.openxmlformats.org/drawingml/2006/table">
            <a:tbl>
              <a:tblPr/>
              <a:tblGrid>
                <a:gridCol w="977354"/>
                <a:gridCol w="8014246"/>
              </a:tblGrid>
              <a:tr h="149087">
                <a:tc>
                  <a:txBody>
                    <a:bodyPr/>
                    <a:lstStyle/>
                    <a:p>
                      <a:r>
                        <a:rPr lang="en-US" sz="950" b="1" dirty="0">
                          <a:hlinkClick r:id="rId2"/>
                        </a:rPr>
                        <a:t>H1_YEAST</a:t>
                      </a:r>
                      <a:endParaRPr lang="en-US" sz="95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 dirty="0"/>
                        <a:t> Histone H1 OS=</a:t>
                      </a:r>
                      <a:r>
                        <a:rPr lang="en-US" sz="950" dirty="0" err="1"/>
                        <a:t>Saccharomyces</a:t>
                      </a:r>
                      <a:r>
                        <a:rPr lang="en-US" sz="950" dirty="0"/>
                        <a:t> </a:t>
                      </a:r>
                      <a:r>
                        <a:rPr lang="en-US" sz="950" dirty="0" err="1"/>
                        <a:t>cerevisiae</a:t>
                      </a:r>
                      <a:r>
                        <a:rPr lang="en-US" sz="950" dirty="0"/>
                        <a:t> (strain ATCC 204508 / S288c) GN=HHO1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G3P3_YEAST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Glyceraldehyde-3-phosphate dehydrogenase 3 OS=Saccharomyces cerevisiae (strain ATCC 204508 / S288c) GN=TDH3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PDC1_YEAST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Pyruvate decarboxylase isozyme 1 OS=Saccharomyces cerevisiae (strain ATCC 204508 / S288c) GN=PDC1 PE=1 SV=7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TAF2_YEAST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Transcription initiation factor TFIID subunit 2 OS=Saccharomyces cerevisiae (strain ATCC 204508 / S288c) GN=TAF2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KATG_PODAN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Catalase-peroxidase OS=Podospora anserina (strain S / ATCC MYA-4624 / DSM 980 / FGSC 10383) GN=katG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RS27A_NEUCR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Ubiquitin-40S ribosomal protein S27a OS=Neurospora crassa (strain ATCC 24698 / 74-OR23-1A / CBS 708.71 / DSM 1257 / FGSC 987) GN=ubi-3 PE=1 SV=4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EF1A3_MUCCL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Elongation factor 1-alpha OS=Mucor circinelloides f. lusitanicus GN=TEF-3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RL40_CRYNJ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Ubiquitin-60S ribosomal protein L40 OS=Cryptococcus neoformans var. neoformans serotype D (strain JEC21 / ATCC MYA-565) GN=UBI1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HSP74_YEAST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Heat shock protein SSA4 OS=Saccharomyces cerevisiae (strain ATCC 204508 / S288c) GN=SSA4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ENO2_YEAST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Enolase 2 OS=Saccharomyces cerevisiae (strain ATCC 204508 / S288c) GN=ENO2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RL13_SACEX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60S ribosomal protein L13 OS=Saccharomyces exiguus GN=RPL13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DOP1_YEAST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Protein dopey OS=Saccharomyces cerevisiae (strain ATCC 204508 / S288c) GN=DOP1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ENO1_YEAST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Enolase 1 OS=Saccharomyces cerevisiae (strain ATCC 204508 / S288c) GN=ENO1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EF1A_PIRIN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950"/>
                        <a:t> Elongation factor 1-alpha OS=Piriformospora indica GN=TEF1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G3P_ZYGRO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Glyceraldehyde-3-phosphate dehydrogenase OS=Zygosaccharomyces rouxii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HSP70_BLAEM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Heat shock 70 kDa protein OS=Blastocladiella emersonii GN=HSP70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ADH2_PICST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Alcohol dehydrogenase 2 OS=Scheffersomyces stipitis (strain ATCC 58785 / CBS 6054 / NBRC 10063 / NRRL Y-11545) GN=ADH2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STE20_YEAST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Serine/threonine-protein kinase STE20 OS=Saccharomyces cerevisiae (strain ATCC 204508 / S288c) GN=STE20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EF1A1_CANAL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Elongation factor 1-alpha 1 OS=Candida albicans (strain SC5314 / ATCC MYA-2876) GN=TEF1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SLX4_PHANO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Structure-specific endonuclease subunit SLX4 OS=Phaeosphaeria nodorum (strain SN15 / ATCC MYA-4574 / FGSC 10173) GN=SLX4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NPIIA_PHANO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Neutral protease 2 homolog SNOG_10522 OS=Phaeosphaeria nodorum (strain SN15 / ATCC MYA-4574 / FGSC 10173) GN=SNOG_10522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ENO_COCLU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950" dirty="0"/>
                        <a:t> Enolase OS=Cochliobolus lunatus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ENO2_DEBHA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Enolase 2 OS=Debaryomyces hansenii (strain ATCC 36239 / CBS 767 / JCM 1990 / NBRC 0083 / IGC 2968) GN=ENO2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ADH2_YEAST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Alcohol dehydrogenase 2 OS=Saccharomyces cerevisiae (strain ATCC 204508 / S288c) GN=ADH2 PE=1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EF1A_HYPJE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Elongation factor 1-alpha OS=Hypocrea jecorina GN=tef1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FEN11_LACBS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950"/>
                        <a:t> Flap endonuclease 1-A OS=Laccaria bicolor (strain S238N-H82 / ATCC MYA-4686) GN=FEN11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UCP12_SCHPO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Putative ATP-dependent RNA helicase ucp12 OS=Schizosaccharomyces pombe (strain 972 / ATCC 24843) GN=ucp12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EF1B_YEAST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Elongation factor 1-beta OS=Saccharomyces cerevisiae (strain ATCC 204508 / S288c) GN=EFB1 PE=1 SV=4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SMY2_YEAST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Protein SMY2 OS=Saccharomyces cerevisiae (strain ATCC 204508 / S288c) GN=SMY2 PE=1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SEC3_YEAST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Exocyst complex component SEC3 OS=Saccharomyces cerevisiae (strain ATCC 204508 / S288c) GN=SEC3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RAD5_YEAST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DNA repair protein RAD5 OS=Saccharomyces cerevisiae (strain ATCC 204508 / S288c) GN=RAD5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HEH2_YEAST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Inner nuclear membrane protein HEH2 OS=Saccharomyces cerevisiae (strain ATCC 204508 / S288c) GN=HEH2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PPK29_SCHPO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Serine/threonine-protein kinase ppk29 OS=Schizosaccharomyces pombe (strain 972 / ATCC 24843) GN=ppk29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GFD2_YEAST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Good for full DBP5 activity protein 2 OS=Saccharomyces cerevisiae (strain ATCC 204508 / S288c) GN=GFD2 PE=2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RL44_SCHOC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60S ribosomal protein L44 OS=Schwanniomyces occidentalis GN=RPL44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SWR1_YARLI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Helicase SWR1 OS=Yarrowia lipolytica (strain CLIB 122 / E 150) GN=SWR1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FRQ_SORFI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Frequency clock protein OS=Sordaria fimicola GN=FRQ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RR14C_SCHPO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Ribosomal RNA-processing protein 14-C OS=Schizosaccharomyces pombe (strain 972 / ATCC 24843) GN=rrp14c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KTR7_YEAST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Probable mannosyltransferase KTR7 OS=Saccharomyces cerevisiae (strain ATCC 204508 / S288c) GN=KTR7 PE=1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PXR1_DEBHA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Protein PXR1 OS=Debaryomyces hansenii (strain ATCC 36239 / CBS 767 / JCM 1990 / NBRC 0083 / IGC 2968) GN=PXR1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NMT_CANGA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Glycylpeptide N-tetradecanoyltransferase OS=Candida glabrata (strain ATCC 2001 / CBS 138 / JCM 3761 / NBRC 0622 / NRRL Y-65) GN=NMT1 PE=3 SV=2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EF1A_ABSGL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Elongation factor 1-alpha OS=Absidia glauca GN=TEF-1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ROK1_CANAL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ATP-dependent RNA helicase CHR1 OS=Candida albicans (strain SC5314 / ATCC MYA-2876) GN=CHR1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FEN12_LACBS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Flap endonuclease 1-B OS=Laccaria bicolor (strain S238N-H82 / ATCC MYA-4686) GN=FEN12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H2B1_DEBHA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/>
                        <a:t> Histone H2B.1 OS=Debaryomyces hansenii (strain ATCC 36239 / CBS 767 / JCM 1990 / NBRC 0083 / IGC 2968) GN=HTB1 PE=3 SV=3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9087">
                <a:tc>
                  <a:txBody>
                    <a:bodyPr/>
                    <a:lstStyle/>
                    <a:p>
                      <a:r>
                        <a:rPr lang="en-US" sz="950" b="1"/>
                        <a:t> </a:t>
                      </a:r>
                      <a:r>
                        <a:rPr lang="en-US" sz="950" b="1">
                          <a:hlinkClick r:id="rId2"/>
                        </a:rPr>
                        <a:t>ATG26_ASPCL</a:t>
                      </a:r>
                      <a:endParaRPr lang="en-US" sz="95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50" dirty="0"/>
                        <a:t> Sterol 3-beta-glucosyltransferase OS=</a:t>
                      </a:r>
                      <a:r>
                        <a:rPr lang="en-US" sz="950" dirty="0" err="1"/>
                        <a:t>Aspergillus</a:t>
                      </a:r>
                      <a:r>
                        <a:rPr lang="en-US" sz="950" dirty="0"/>
                        <a:t> </a:t>
                      </a:r>
                      <a:r>
                        <a:rPr lang="en-US" sz="950" dirty="0" err="1"/>
                        <a:t>clavatus</a:t>
                      </a:r>
                      <a:r>
                        <a:rPr lang="en-US" sz="950" dirty="0"/>
                        <a:t> (strain ATCC 1007 / CBS 513.65 / DSM 816 / NCTC 3887 / NRRL 1) GN=atg26 PE=3 SV=1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1200" dirty="0"/>
              <a:t>MS/MS Fragmentation of </a:t>
            </a:r>
            <a:r>
              <a:rPr lang="en-US" sz="1200" b="1" dirty="0"/>
              <a:t>KASSPSSLTYK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/>
              <a:t>Found in </a:t>
            </a:r>
            <a:r>
              <a:rPr lang="en-US" sz="1200" b="1" dirty="0"/>
              <a:t>H1_YEAST</a:t>
            </a:r>
            <a:r>
              <a:rPr lang="en-US" sz="1200" dirty="0"/>
              <a:t>, Histone H1 OS=</a:t>
            </a:r>
            <a:r>
              <a:rPr lang="en-US" sz="1200" dirty="0" err="1"/>
              <a:t>Saccharomyces</a:t>
            </a:r>
            <a:r>
              <a:rPr lang="en-US" sz="1200" dirty="0"/>
              <a:t> </a:t>
            </a:r>
            <a:r>
              <a:rPr lang="en-US" sz="1200" dirty="0" err="1"/>
              <a:t>cerevisiae</a:t>
            </a:r>
            <a:r>
              <a:rPr lang="en-US" sz="1200" dirty="0"/>
              <a:t> (strain ATCC 204508 / S288c) GN=HHO1 PE=1 SV=1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/>
              <a:t>Match to Query 391: 1167.282274 from(584.648413,2+)</a:t>
            </a:r>
            <a:br>
              <a:rPr lang="en-US" sz="1200" dirty="0"/>
            </a:br>
            <a:r>
              <a:rPr lang="en-US" sz="1200" dirty="0"/>
              <a:t>Title: File: 191113.wiff, Sample: Log 1 (sample number 3), Elution: 29.915 to 30.184 </a:t>
            </a:r>
            <a:r>
              <a:rPr lang="en-US" sz="1200" dirty="0" smtClean="0"/>
              <a:t>min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Data file c:\temp\masF9.tmp</a:t>
            </a:r>
            <a:br>
              <a:rPr lang="en-US" sz="1200" dirty="0"/>
            </a:br>
            <a:endParaRPr lang="en-US" sz="1200" dirty="0"/>
          </a:p>
        </p:txBody>
      </p:sp>
      <p:pic>
        <p:nvPicPr>
          <p:cNvPr id="6" name="Content Placeholder 5" descr="msms_KASSPSSLTYK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447800"/>
            <a:ext cx="3581400" cy="1953491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3429000"/>
            <a:ext cx="4724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Monoisotopic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mass of neutral peptide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Mr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(calc):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1167.6135 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Ions Score: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52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Expect: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0.0062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Matches (Bold Red):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15/112 fragment ions using 34 most intense peaks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343400"/>
            <a:ext cx="5332926" cy="194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670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1300" dirty="0" smtClean="0"/>
              <a:t>MS/MS Fragmentation of </a:t>
            </a:r>
            <a:r>
              <a:rPr lang="en-US" sz="1300" b="1" dirty="0" smtClean="0"/>
              <a:t>GVEAGDFEQPK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>Found in </a:t>
            </a:r>
            <a:r>
              <a:rPr lang="en-US" sz="1300" b="1" dirty="0" smtClean="0"/>
              <a:t>H1_YEAST</a:t>
            </a:r>
            <a:r>
              <a:rPr lang="en-US" sz="1300" dirty="0" smtClean="0"/>
              <a:t>, Histone H1 OS=</a:t>
            </a:r>
            <a:r>
              <a:rPr lang="en-US" sz="1300" dirty="0" err="1" smtClean="0"/>
              <a:t>Saccharomyces</a:t>
            </a:r>
            <a:r>
              <a:rPr lang="en-US" sz="1300" dirty="0" smtClean="0"/>
              <a:t> </a:t>
            </a:r>
            <a:r>
              <a:rPr lang="en-US" sz="1300" dirty="0" err="1" smtClean="0"/>
              <a:t>cerevisiae</a:t>
            </a:r>
            <a:r>
              <a:rPr lang="en-US" sz="1300" dirty="0" smtClean="0"/>
              <a:t> (strain ATCC 204508 / S288c) GN=HHO1 PE=1 SV=1</a:t>
            </a:r>
            <a:br>
              <a:rPr lang="en-US" sz="1300" dirty="0" smtClean="0"/>
            </a:br>
            <a:r>
              <a:rPr lang="en-US" sz="1300" dirty="0" smtClean="0"/>
              <a:t>Match to Query 430: 1176.217426 from(589.115989,2+)</a:t>
            </a:r>
            <a:br>
              <a:rPr lang="en-US" sz="1300" dirty="0" smtClean="0"/>
            </a:br>
            <a:r>
              <a:rPr lang="en-US" sz="1300" dirty="0" smtClean="0"/>
              <a:t>Title: File: 191113.wiff, Sample: Log 2, Elution: 51.176 min</a:t>
            </a:r>
            <a:br>
              <a:rPr lang="en-US" sz="1300" dirty="0" smtClean="0"/>
            </a:br>
            <a:r>
              <a:rPr lang="en-US" sz="1300" dirty="0" smtClean="0"/>
              <a:t>Data file c:\temp\masFC.tmp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37798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Monoisotopic mass of neutral peptide Mr(calc):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1175.5459 </a:t>
            </a:r>
            <a:b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Ions Score: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33 </a:t>
            </a: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Expect: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0.46 </a:t>
            </a:r>
            <a:b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Matches (Bold Red):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8/94 fragment ions using 17 most intense peaks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Content Placeholder 3" descr="H1_YEAST_GVEAGDFEQPK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4648200"/>
            <a:ext cx="5410200" cy="1875458"/>
          </a:xfrm>
        </p:spPr>
      </p:pic>
      <p:pic>
        <p:nvPicPr>
          <p:cNvPr id="9" name="Picture 8" descr="msms_H1_YEAST_GVEAGDFEQP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1600199"/>
            <a:ext cx="4495800" cy="245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67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962400"/>
            <a:ext cx="4419600" cy="944562"/>
          </a:xfrm>
        </p:spPr>
        <p:txBody>
          <a:bodyPr>
            <a:normAutofit/>
          </a:bodyPr>
          <a:lstStyle/>
          <a:p>
            <a:pPr algn="l"/>
            <a:r>
              <a:rPr lang="en-US" sz="1200" b="1" dirty="0" err="1" smtClean="0"/>
              <a:t>Monoisotopic</a:t>
            </a:r>
            <a:r>
              <a:rPr lang="en-US" sz="1200" b="1" dirty="0" smtClean="0"/>
              <a:t> mass of neutral peptide </a:t>
            </a:r>
            <a:r>
              <a:rPr lang="en-US" sz="1200" b="1" dirty="0" err="1" smtClean="0"/>
              <a:t>Mr</a:t>
            </a:r>
            <a:r>
              <a:rPr lang="en-US" sz="1200" b="1" dirty="0" smtClean="0"/>
              <a:t>(calc):</a:t>
            </a:r>
            <a:r>
              <a:rPr lang="en-US" sz="1200" dirty="0" smtClean="0"/>
              <a:t> 1175.5459 </a:t>
            </a:r>
            <a:br>
              <a:rPr lang="en-US" sz="1200" dirty="0" smtClean="0"/>
            </a:br>
            <a:r>
              <a:rPr lang="en-US" sz="1200" b="1" dirty="0" smtClean="0"/>
              <a:t>Ions Score:</a:t>
            </a:r>
            <a:r>
              <a:rPr lang="en-US" sz="1200" dirty="0" smtClean="0"/>
              <a:t> 50 </a:t>
            </a:r>
            <a:r>
              <a:rPr lang="en-US" sz="1200" b="1" dirty="0" smtClean="0"/>
              <a:t>Expect:</a:t>
            </a:r>
            <a:r>
              <a:rPr lang="en-US" sz="1200" dirty="0" smtClean="0"/>
              <a:t> 0.0089 </a:t>
            </a:r>
            <a:br>
              <a:rPr lang="en-US" sz="1200" dirty="0" smtClean="0"/>
            </a:br>
            <a:r>
              <a:rPr lang="en-US" sz="1200" b="1" dirty="0" smtClean="0"/>
              <a:t>Matches (Bold Red):</a:t>
            </a:r>
            <a:r>
              <a:rPr lang="en-US" sz="1200" dirty="0" smtClean="0"/>
              <a:t> 7/94 fragment ions using 7 most intense peaks</a:t>
            </a:r>
            <a:endParaRPr lang="en-US" sz="1200" dirty="0"/>
          </a:p>
        </p:txBody>
      </p:sp>
      <p:pic>
        <p:nvPicPr>
          <p:cNvPr id="4" name="Content Placeholder 3" descr="H1_YEAST_GVEAGDFEQPK_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5029200"/>
            <a:ext cx="4495800" cy="1552121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MS/MS Fragmentation of 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GVEAGDFEQPK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Found in 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H1_YEAST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Histone H1 OS=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Saccharomyces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cerevisiae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(strain ATCC 204508 / S288c) GN=HHO1 PE=1 SV=1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Match to Query 485: 1175.113434 from(588.563993,2+)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Title: File: 191113.wiff, Sample: Stat, Elution: 58.412 to 59.849 min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 file c:\temp\mas100.tmp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Content Placeholder 7" descr="msms_H1_YEAST_GVEAGDFEQPK(STAT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447800"/>
            <a:ext cx="4295775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0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Acid purification of Hho1p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http://cbio.ufs.ac.za/mascot/cgi/master_results.pl?file=../data/20091007/F001451.dat</a:t>
            </a:r>
            <a:endParaRPr lang="en-US" dirty="0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4270"/>
            <a:ext cx="4800600" cy="2303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143000" y="1524000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27 indicate identity or extensive homology (p&lt;0.05).</a:t>
            </a:r>
          </a:p>
          <a:p>
            <a:r>
              <a:rPr lang="en-US" dirty="0" smtClean="0"/>
              <a:t>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111    </a:t>
            </a:r>
            <a:r>
              <a:rPr lang="en-US" b="1" dirty="0" smtClean="0"/>
              <a:t>Queries matched:</a:t>
            </a:r>
            <a:r>
              <a:rPr lang="en-US" dirty="0" smtClean="0"/>
              <a:t> 7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0.47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4114800"/>
          <a:ext cx="90684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762000"/>
                <a:gridCol w="1219518"/>
                <a:gridCol w="1448118"/>
                <a:gridCol w="914400"/>
                <a:gridCol w="990599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1069.5444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1070.661252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1.1169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CVENGELVQPK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1214.5965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1214.271466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0.0058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1515.7358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1515.668834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-0.0669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0.00033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1605.7675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1605.796432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4.7e-07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824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78: 1070.661252 from(536.337902,2+)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26.772 min, Period: 1, Cycle(s): 226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c:\temp\mas163.tmp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1069.5444 </a:t>
            </a:r>
            <a:r>
              <a:rPr lang="en-US" b="1" dirty="0" smtClean="0"/>
              <a:t>Ions Score:</a:t>
            </a:r>
            <a:r>
              <a:rPr lang="en-US" dirty="0" smtClean="0"/>
              <a:t> 37 </a:t>
            </a:r>
            <a:r>
              <a:rPr lang="en-US" b="1" dirty="0" smtClean="0"/>
              <a:t>Expect:</a:t>
            </a:r>
            <a:r>
              <a:rPr lang="en-US" dirty="0" smtClean="0"/>
              <a:t> 0.017 </a:t>
            </a:r>
            <a:r>
              <a:rPr lang="en-US" b="1" dirty="0" smtClean="0"/>
              <a:t>Matches (Bold Red):</a:t>
            </a:r>
            <a:r>
              <a:rPr lang="en-US" dirty="0" smtClean="0"/>
              <a:t> 11/82 fragment ions using 22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" y="2830168"/>
            <a:ext cx="9143999" cy="3116607"/>
            <a:chOff x="1" y="2830168"/>
            <a:chExt cx="9143999" cy="3116607"/>
          </a:xfrm>
        </p:grpSpPr>
        <p:grpSp>
          <p:nvGrpSpPr>
            <p:cNvPr id="7" name="Group 6"/>
            <p:cNvGrpSpPr/>
            <p:nvPr/>
          </p:nvGrpSpPr>
          <p:grpSpPr>
            <a:xfrm>
              <a:off x="1" y="2830168"/>
              <a:ext cx="9143999" cy="1756742"/>
              <a:chOff x="1" y="2830168"/>
              <a:chExt cx="9143999" cy="1756742"/>
            </a:xfrm>
          </p:grpSpPr>
          <p:pic>
            <p:nvPicPr>
              <p:cNvPr id="9830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2830168"/>
                <a:ext cx="3200400" cy="17567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830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200400" y="2832100"/>
                <a:ext cx="5943600" cy="17395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830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100" y="4584700"/>
              <a:ext cx="8582025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msms_SPTVTAK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600200"/>
            <a:ext cx="4724400" cy="257694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04800" y="533400"/>
            <a:ext cx="8534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MS/MS Fragmentation of </a:t>
            </a:r>
            <a:r>
              <a:rPr lang="en-US" sz="1200" b="1" dirty="0"/>
              <a:t>SPTVTAKK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/>
              <a:t>Found in </a:t>
            </a:r>
            <a:r>
              <a:rPr lang="en-US" sz="1200" b="1" dirty="0"/>
              <a:t>H1_YEAST</a:t>
            </a:r>
            <a:r>
              <a:rPr lang="en-US" sz="1200" dirty="0"/>
              <a:t>, Histone H1 OS=</a:t>
            </a:r>
            <a:r>
              <a:rPr lang="en-US" sz="1200" dirty="0" err="1"/>
              <a:t>Saccharomyces</a:t>
            </a:r>
            <a:r>
              <a:rPr lang="en-US" sz="1200" dirty="0"/>
              <a:t> </a:t>
            </a:r>
            <a:r>
              <a:rPr lang="en-US" sz="1200" dirty="0" err="1"/>
              <a:t>cerevisiae</a:t>
            </a:r>
            <a:r>
              <a:rPr lang="en-US" sz="1200" dirty="0"/>
              <a:t> (strain ATCC 204508 / S288c) GN=HHO1 PE=1 SV=1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/>
              <a:t>Match to Query 214: 909.767343 from(910.774619,1+)</a:t>
            </a:r>
            <a:br>
              <a:rPr lang="en-US" sz="1200" dirty="0"/>
            </a:br>
            <a:r>
              <a:rPr lang="en-US" sz="1200" dirty="0"/>
              <a:t>Title: File: 191113.wiff, Sample: </a:t>
            </a:r>
            <a:r>
              <a:rPr lang="en-US" sz="1200" dirty="0" err="1" smtClean="0"/>
              <a:t>Logarthmic</a:t>
            </a:r>
            <a:r>
              <a:rPr lang="en-US" sz="1200" dirty="0" smtClean="0"/>
              <a:t> phase, </a:t>
            </a:r>
            <a:r>
              <a:rPr lang="en-US" sz="1200" dirty="0"/>
              <a:t>Elution: 55.429 </a:t>
            </a:r>
            <a:r>
              <a:rPr lang="en-US" sz="1200" dirty="0" smtClean="0"/>
              <a:t>min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Data file c:\temp\masF9.tmp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0" y="4495800"/>
            <a:ext cx="4648200" cy="10156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Monoisotopic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mass of neutral peptide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Mr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(calc):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910.4525 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Variable modifications: </a:t>
            </a:r>
            <a:b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T3 :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Phospho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(ST), with neutral losses 0.0000(shown in table), 97.9769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Ions Score: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6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Expect: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1.7e+02 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Matches (Bold Red):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4/50 fragment ions using 8 most intense peaks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305300"/>
            <a:ext cx="442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474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97: 1214.271466 from(608.143009,2+)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18.846 min, Period: 1, Cycle(s): 160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c:\temp\mas163.tmp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1214.5965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0.0058 </a:t>
            </a:r>
            <a:r>
              <a:rPr lang="en-US" b="1" dirty="0" smtClean="0"/>
              <a:t>Matches (Bold Red):</a:t>
            </a:r>
            <a:r>
              <a:rPr lang="en-US" dirty="0" smtClean="0"/>
              <a:t> 20/100 fragment ions using 59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3048000"/>
            <a:ext cx="9067800" cy="3197225"/>
            <a:chOff x="38100" y="2489200"/>
            <a:chExt cx="9067800" cy="3197225"/>
          </a:xfrm>
        </p:grpSpPr>
        <p:grpSp>
          <p:nvGrpSpPr>
            <p:cNvPr id="7" name="Group 6"/>
            <p:cNvGrpSpPr/>
            <p:nvPr/>
          </p:nvGrpSpPr>
          <p:grpSpPr>
            <a:xfrm>
              <a:off x="38100" y="2489200"/>
              <a:ext cx="9067800" cy="1855932"/>
              <a:chOff x="38100" y="2489200"/>
              <a:chExt cx="9067800" cy="1855932"/>
            </a:xfrm>
          </p:grpSpPr>
          <p:pic>
            <p:nvPicPr>
              <p:cNvPr id="9933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100" y="2489200"/>
                <a:ext cx="3352799" cy="1839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933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90900" y="2489612"/>
                <a:ext cx="5715000" cy="1855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93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100" y="4343400"/>
              <a:ext cx="8562975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159: 1515.668834 from(758.841693,2+)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24.292 min, Period: 1, Cycle(s): 206 (Experiment 3)</a:t>
            </a:r>
            <a:br>
              <a:rPr lang="en-US" dirty="0" smtClean="0"/>
            </a:br>
            <a:r>
              <a:rPr lang="en-US" dirty="0" smtClean="0"/>
              <a:t>Data file c:\temp\mas163.tmp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1515.7358 </a:t>
            </a:r>
            <a:r>
              <a:rPr lang="en-US" b="1" dirty="0" smtClean="0"/>
              <a:t>Ions Score:</a:t>
            </a:r>
            <a:r>
              <a:rPr lang="en-US" dirty="0" smtClean="0"/>
              <a:t> 53 </a:t>
            </a:r>
            <a:r>
              <a:rPr lang="en-US" b="1" dirty="0" smtClean="0"/>
              <a:t>Expect:</a:t>
            </a:r>
            <a:r>
              <a:rPr lang="en-US" dirty="0" smtClean="0"/>
              <a:t> 0.00033 </a:t>
            </a:r>
            <a:r>
              <a:rPr lang="en-US" b="1" dirty="0" smtClean="0"/>
              <a:t>Matches (Bold Red):</a:t>
            </a:r>
            <a:r>
              <a:rPr lang="en-US" dirty="0" smtClean="0"/>
              <a:t> 17/122 fragment ions using 38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6200" y="3009901"/>
            <a:ext cx="9004300" cy="3390899"/>
            <a:chOff x="76200" y="2514601"/>
            <a:chExt cx="9004300" cy="3390899"/>
          </a:xfrm>
        </p:grpSpPr>
        <p:grpSp>
          <p:nvGrpSpPr>
            <p:cNvPr id="7" name="Group 6"/>
            <p:cNvGrpSpPr/>
            <p:nvPr/>
          </p:nvGrpSpPr>
          <p:grpSpPr>
            <a:xfrm>
              <a:off x="76200" y="2514601"/>
              <a:ext cx="9004300" cy="2014682"/>
              <a:chOff x="76200" y="2514601"/>
              <a:chExt cx="9004300" cy="2014682"/>
            </a:xfrm>
          </p:grpSpPr>
          <p:pic>
            <p:nvPicPr>
              <p:cNvPr id="10035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514601"/>
                <a:ext cx="3657600" cy="20040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035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46500" y="2514601"/>
                <a:ext cx="5334000" cy="2014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035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533900"/>
              <a:ext cx="859155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58676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166: 1605.796432 from(803.905492,2+)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26.487 to 27.338 min, Period: 1, Cycle(s): 224, 226, 231 (Experiment 3)</a:t>
            </a:r>
            <a:br>
              <a:rPr lang="en-US" dirty="0" smtClean="0"/>
            </a:br>
            <a:r>
              <a:rPr lang="en-US" dirty="0" smtClean="0"/>
              <a:t>Data file c:\temp\mas163.tmp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77 </a:t>
            </a:r>
            <a:r>
              <a:rPr lang="en-US" b="1" dirty="0" smtClean="0"/>
              <a:t>Expect:</a:t>
            </a:r>
            <a:r>
              <a:rPr lang="en-US" dirty="0" smtClean="0"/>
              <a:t> 4.7e-07 </a:t>
            </a:r>
            <a:r>
              <a:rPr lang="en-US" b="1" dirty="0" smtClean="0"/>
              <a:t>Matches (Bold Red):</a:t>
            </a:r>
            <a:r>
              <a:rPr lang="en-US" dirty="0" smtClean="0"/>
              <a:t> 19/144 fragment ions using 28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0800" y="2971800"/>
            <a:ext cx="8897599" cy="3463925"/>
            <a:chOff x="50800" y="2438400"/>
            <a:chExt cx="8897599" cy="3463925"/>
          </a:xfrm>
        </p:grpSpPr>
        <p:grpSp>
          <p:nvGrpSpPr>
            <p:cNvPr id="7" name="Group 6"/>
            <p:cNvGrpSpPr/>
            <p:nvPr/>
          </p:nvGrpSpPr>
          <p:grpSpPr>
            <a:xfrm>
              <a:off x="50800" y="2438400"/>
              <a:ext cx="8897599" cy="2057400"/>
              <a:chOff x="50800" y="2438400"/>
              <a:chExt cx="8897599" cy="2057400"/>
            </a:xfrm>
          </p:grpSpPr>
          <p:pic>
            <p:nvPicPr>
              <p:cNvPr id="10137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0800" y="2438400"/>
                <a:ext cx="3760546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137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35400" y="2438400"/>
                <a:ext cx="5112999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138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3200" y="4521200"/>
              <a:ext cx="8582025" cy="138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24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http://cbio.ufs.ac.za/mascot/cgi/master_results.pl?file=..%2Fdata%2F20091007%2FF001452.dat&amp;REPTYPE=</a:t>
            </a:r>
            <a:r>
              <a:rPr lang="en-US" dirty="0" err="1" smtClean="0"/>
              <a:t>peptide&amp;_sigthreshold</a:t>
            </a:r>
            <a:r>
              <a:rPr lang="en-US" dirty="0" smtClean="0"/>
              <a:t>=0.05&amp;REPORT=</a:t>
            </a:r>
            <a:r>
              <a:rPr lang="en-US" dirty="0" err="1" smtClean="0"/>
              <a:t>AUTO&amp;_noerrortolerant</a:t>
            </a:r>
            <a:r>
              <a:rPr lang="en-US" dirty="0" smtClean="0"/>
              <a:t>=0&amp;_server_mudpit_switch=99999999&amp;_ignoreionsscorebelow=0&amp;_showsubsets=0&amp;_showpopups=</a:t>
            </a:r>
            <a:r>
              <a:rPr lang="en-US" dirty="0" err="1" smtClean="0"/>
              <a:t>TRUE&amp;_sortunassigned</a:t>
            </a:r>
            <a:r>
              <a:rPr lang="en-US" dirty="0" smtClean="0"/>
              <a:t>=</a:t>
            </a:r>
            <a:r>
              <a:rPr lang="en-US" dirty="0" err="1" smtClean="0"/>
              <a:t>scoredown&amp;_requireboldred</a:t>
            </a:r>
            <a:r>
              <a:rPr lang="en-US" dirty="0" smtClean="0"/>
              <a:t>=0</a:t>
            </a:r>
            <a:endParaRPr lang="en-US" dirty="0"/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0"/>
            <a:ext cx="447714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600200" y="1562100"/>
            <a:ext cx="723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42 indicate identity or extensive homology (p&lt;0.05).</a:t>
            </a:r>
          </a:p>
          <a:p>
            <a:r>
              <a:rPr lang="en-US" dirty="0" smtClean="0"/>
              <a:t>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165    </a:t>
            </a:r>
            <a:r>
              <a:rPr lang="en-US" b="1" dirty="0" smtClean="0"/>
              <a:t>Queries matched:</a:t>
            </a:r>
            <a:r>
              <a:rPr lang="en-US" dirty="0" smtClean="0"/>
              <a:t> 12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0.47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3937000"/>
          <a:ext cx="9144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838200"/>
                <a:gridCol w="1371600"/>
                <a:gridCol w="1676400"/>
                <a:gridCol w="1066800"/>
                <a:gridCol w="1143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1198.7173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1197.674786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CVENGELVQPK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1214.5965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1214.271466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1515.7358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1515.668834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-0.0669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0.0016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1605.7675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1605.744408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-0.0231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6.5e-07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167: 1197.674786 from(1198.682062,1+)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28.192 min, Period: 1, Cycle(s): 238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c:\temp\mas166.tmp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40 </a:t>
            </a:r>
            <a:r>
              <a:rPr lang="en-US" b="1" dirty="0" smtClean="0"/>
              <a:t>Expect:</a:t>
            </a:r>
            <a:r>
              <a:rPr lang="en-US" dirty="0" smtClean="0"/>
              <a:t> 0.12 </a:t>
            </a:r>
            <a:r>
              <a:rPr lang="en-US" b="1" dirty="0" smtClean="0"/>
              <a:t>Matches (Bold Red):</a:t>
            </a:r>
            <a:r>
              <a:rPr lang="en-US" dirty="0" smtClean="0"/>
              <a:t> 25/47 fragment ions using 52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0" y="2362200"/>
            <a:ext cx="9144000" cy="4165600"/>
            <a:chOff x="0" y="2362200"/>
            <a:chExt cx="9144000" cy="4165600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2362200"/>
              <a:ext cx="9144000" cy="2743200"/>
              <a:chOff x="0" y="2362200"/>
              <a:chExt cx="9144000" cy="2743200"/>
            </a:xfrm>
          </p:grpSpPr>
          <p:pic>
            <p:nvPicPr>
              <p:cNvPr id="9318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362200"/>
                <a:ext cx="5023144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318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001768" y="2362200"/>
                <a:ext cx="4142232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318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118100"/>
              <a:ext cx="8534400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300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173: 1214.271466 from(608.143009,2+)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   Elution: 18.846 min, Period: 1, Cycle(s): 160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c:\temp\mas166.tmp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1214.5965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0.19 </a:t>
            </a:r>
            <a:r>
              <a:rPr lang="en-US" b="1" dirty="0" smtClean="0"/>
              <a:t>Matches (Bold Red):</a:t>
            </a:r>
            <a:r>
              <a:rPr lang="en-US" dirty="0" smtClean="0"/>
              <a:t> 20/100 fragment ions using 59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0" y="2514599"/>
            <a:ext cx="9144000" cy="3286126"/>
            <a:chOff x="0" y="2514599"/>
            <a:chExt cx="9144000" cy="3286126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2514599"/>
              <a:ext cx="9144000" cy="1869240"/>
              <a:chOff x="0" y="2514599"/>
              <a:chExt cx="9144000" cy="1869240"/>
            </a:xfrm>
          </p:grpSpPr>
          <p:pic>
            <p:nvPicPr>
              <p:cNvPr id="9421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514600"/>
                <a:ext cx="3429000" cy="18692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421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29000" y="2514599"/>
                <a:ext cx="5715000" cy="1847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421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00" y="4419600"/>
              <a:ext cx="8524875" cy="138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824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289: 1515.668834 from(758.841693,2+)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24.292 min, Period: 1, Cycle(s): 206 (Experiment 3)</a:t>
            </a:r>
            <a:br>
              <a:rPr lang="en-US" dirty="0" smtClean="0"/>
            </a:br>
            <a:r>
              <a:rPr lang="en-US" dirty="0" smtClean="0"/>
              <a:t>Data file c:\temp\mas166.tmp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1515.7358 </a:t>
            </a:r>
            <a:r>
              <a:rPr lang="en-US" b="1" dirty="0" smtClean="0"/>
              <a:t>Ions Score:</a:t>
            </a:r>
            <a:r>
              <a:rPr lang="en-US" dirty="0" smtClean="0"/>
              <a:t> 53 </a:t>
            </a:r>
            <a:r>
              <a:rPr lang="en-US" b="1" dirty="0" smtClean="0"/>
              <a:t>Expect:</a:t>
            </a:r>
            <a:r>
              <a:rPr lang="en-US" dirty="0" smtClean="0"/>
              <a:t> 0.0016 </a:t>
            </a:r>
            <a:r>
              <a:rPr lang="en-US" b="1" dirty="0" smtClean="0"/>
              <a:t>Matches (Bold Red):</a:t>
            </a:r>
            <a:r>
              <a:rPr lang="en-US" dirty="0" smtClean="0"/>
              <a:t> 17/122 fragment ions using 38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3500" y="2981088"/>
            <a:ext cx="9011578" cy="3419712"/>
            <a:chOff x="63500" y="2549288"/>
            <a:chExt cx="9011578" cy="3419712"/>
          </a:xfrm>
        </p:grpSpPr>
        <p:grpSp>
          <p:nvGrpSpPr>
            <p:cNvPr id="7" name="Group 6"/>
            <p:cNvGrpSpPr/>
            <p:nvPr/>
          </p:nvGrpSpPr>
          <p:grpSpPr>
            <a:xfrm>
              <a:off x="63500" y="2549288"/>
              <a:ext cx="9011578" cy="2022712"/>
              <a:chOff x="63500" y="2549288"/>
              <a:chExt cx="9011578" cy="2022712"/>
            </a:xfrm>
          </p:grpSpPr>
          <p:pic>
            <p:nvPicPr>
              <p:cNvPr id="9523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3500" y="2571223"/>
                <a:ext cx="3670300" cy="2000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523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59200" y="2549288"/>
                <a:ext cx="5315878" cy="20100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523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6700" y="4597400"/>
              <a:ext cx="8610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800" y="3586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304: 1605.744408 from(803.879480,2+)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Elution: 30.635 to 33.2 min, Period: 1, Cycle(s): 269 (Experiment 3), 258, 279 (Experiment 4)</a:t>
            </a:r>
            <a:br>
              <a:rPr lang="en-US" dirty="0" smtClean="0"/>
            </a:br>
            <a:r>
              <a:rPr lang="en-US" dirty="0" smtClean="0"/>
              <a:t>Data file c:\temp\mas166.tmp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91 </a:t>
            </a:r>
            <a:r>
              <a:rPr lang="en-US" b="1" dirty="0" smtClean="0"/>
              <a:t>Expect:</a:t>
            </a:r>
            <a:r>
              <a:rPr lang="en-US" dirty="0" smtClean="0"/>
              <a:t> 6.5e-07 </a:t>
            </a:r>
            <a:r>
              <a:rPr lang="en-US" b="1" dirty="0" smtClean="0"/>
              <a:t>Matches (Bold Red):</a:t>
            </a:r>
            <a:r>
              <a:rPr lang="en-US" dirty="0" smtClean="0"/>
              <a:t> 13/144 fragment ions using 19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8900" y="3048000"/>
            <a:ext cx="8966201" cy="3457575"/>
            <a:chOff x="88900" y="2514600"/>
            <a:chExt cx="8966201" cy="3457575"/>
          </a:xfrm>
        </p:grpSpPr>
        <p:grpSp>
          <p:nvGrpSpPr>
            <p:cNvPr id="7" name="Group 6"/>
            <p:cNvGrpSpPr/>
            <p:nvPr/>
          </p:nvGrpSpPr>
          <p:grpSpPr>
            <a:xfrm>
              <a:off x="88900" y="2514600"/>
              <a:ext cx="8966201" cy="2083844"/>
              <a:chOff x="88900" y="2514600"/>
              <a:chExt cx="8966201" cy="2083844"/>
            </a:xfrm>
          </p:grpSpPr>
          <p:pic>
            <p:nvPicPr>
              <p:cNvPr id="9625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8900" y="2540000"/>
                <a:ext cx="3735804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625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73500" y="2514600"/>
                <a:ext cx="5181601" cy="2083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626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610100"/>
              <a:ext cx="8524875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http://cbio.ufs.ac.za/mascot/cgi/master_results.pl?file=..%2Fdata%2F20091007%2FF001453.dat&amp;REPTYPE=</a:t>
            </a:r>
            <a:r>
              <a:rPr lang="en-US" dirty="0" err="1" smtClean="0"/>
              <a:t>peptide&amp;_sigthreshold</a:t>
            </a:r>
            <a:r>
              <a:rPr lang="en-US" dirty="0" smtClean="0"/>
              <a:t>=0.05&amp;REPORT=</a:t>
            </a:r>
            <a:r>
              <a:rPr lang="en-US" dirty="0" err="1" smtClean="0"/>
              <a:t>AUTO&amp;_noerrortolerant</a:t>
            </a:r>
            <a:r>
              <a:rPr lang="en-US" dirty="0" smtClean="0"/>
              <a:t>=0&amp;_server_mudpit_switch=99999999&amp;_ignoreionsscorebelow=0&amp;_showsubsets=0&amp;_showpopups=</a:t>
            </a:r>
            <a:r>
              <a:rPr lang="en-US" dirty="0" err="1" smtClean="0"/>
              <a:t>TRUE&amp;_sortunassigned</a:t>
            </a:r>
            <a:r>
              <a:rPr lang="en-US" dirty="0" smtClean="0"/>
              <a:t>=</a:t>
            </a:r>
            <a:r>
              <a:rPr lang="en-US" dirty="0" err="1" smtClean="0"/>
              <a:t>scoredown&amp;_requireboldred</a:t>
            </a:r>
            <a:r>
              <a:rPr lang="en-US" dirty="0" smtClean="0"/>
              <a:t>=0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52600" y="1447800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31 indicate identity or extensive homology (p&lt;0.05).</a:t>
            </a:r>
          </a:p>
          <a:p>
            <a:r>
              <a:rPr lang="en-US" dirty="0" smtClean="0"/>
              <a:t>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185    </a:t>
            </a:r>
            <a:r>
              <a:rPr lang="en-US" b="1" dirty="0" smtClean="0"/>
              <a:t>Queries matched:</a:t>
            </a:r>
            <a:r>
              <a:rPr lang="en-US" dirty="0" smtClean="0"/>
              <a:t> 20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0.90</a:t>
            </a:r>
            <a:endParaRPr lang="en-US" dirty="0"/>
          </a:p>
        </p:txBody>
      </p:sp>
      <p:pic>
        <p:nvPicPr>
          <p:cNvPr id="83970" name="Picture 2" descr="Score Distrib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3810000" cy="1905000"/>
          </a:xfrm>
          <a:prstGeom prst="rect">
            <a:avLst/>
          </a:prstGeom>
          <a:noFill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3352800"/>
          <a:ext cx="9144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762000"/>
                <a:gridCol w="1219200"/>
                <a:gridCol w="1447800"/>
                <a:gridCol w="1219200"/>
                <a:gridCol w="1143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1069.5444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1070.661252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1.1169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1198.7173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1197.674786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0.0095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1198.7173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1198.823348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0.1061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CVENGELVQPK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1214.5965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1214.271466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1515.7358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1515.668834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-0.0669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0.00054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1605.7675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1605.744408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-0.0231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5.2e-08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2376.1274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2376.144306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0.0170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4.2e-05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8100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145: 1070.661252 from(536.337902,2+)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26.772 min, Period: 1, Cycle(s): 226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c:\temp\mas16C.tmp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1069.5444 </a:t>
            </a:r>
            <a:r>
              <a:rPr lang="en-US" b="1" dirty="0" smtClean="0"/>
              <a:t>Ions Score:</a:t>
            </a:r>
            <a:r>
              <a:rPr lang="en-US" dirty="0" smtClean="0"/>
              <a:t> 37 </a:t>
            </a:r>
            <a:r>
              <a:rPr lang="en-US" b="1" dirty="0" smtClean="0"/>
              <a:t>Expect:</a:t>
            </a:r>
            <a:r>
              <a:rPr lang="en-US" dirty="0" smtClean="0"/>
              <a:t> 0.024 </a:t>
            </a:r>
            <a:r>
              <a:rPr lang="en-US" b="1" dirty="0" smtClean="0"/>
              <a:t>Matches (Bold Red):</a:t>
            </a:r>
            <a:r>
              <a:rPr lang="en-US" dirty="0" smtClean="0"/>
              <a:t> 11/82 fragment ions using 22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8901" y="2990850"/>
            <a:ext cx="8978899" cy="3105150"/>
            <a:chOff x="88901" y="2438400"/>
            <a:chExt cx="8978899" cy="3105150"/>
          </a:xfrm>
        </p:grpSpPr>
        <p:grpSp>
          <p:nvGrpSpPr>
            <p:cNvPr id="7" name="Group 6"/>
            <p:cNvGrpSpPr/>
            <p:nvPr/>
          </p:nvGrpSpPr>
          <p:grpSpPr>
            <a:xfrm>
              <a:off x="88901" y="2438400"/>
              <a:ext cx="8978899" cy="1712462"/>
              <a:chOff x="38101" y="2438400"/>
              <a:chExt cx="8978899" cy="1712462"/>
            </a:xfrm>
          </p:grpSpPr>
          <p:pic>
            <p:nvPicPr>
              <p:cNvPr id="8499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101" y="2438402"/>
                <a:ext cx="3086099" cy="169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499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149600" y="2438400"/>
                <a:ext cx="5867400" cy="1712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499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152900"/>
              <a:ext cx="8591550" cy="139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1200" dirty="0" smtClean="0"/>
              <a:t>MS/MS Fragmentation of </a:t>
            </a:r>
            <a:r>
              <a:rPr lang="en-US" sz="1200" b="1" dirty="0" smtClean="0"/>
              <a:t>APKKSTTKTTSKGKKPATSK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Found in </a:t>
            </a:r>
            <a:r>
              <a:rPr lang="en-US" sz="1200" b="1" dirty="0" smtClean="0"/>
              <a:t>H1_YEAST</a:t>
            </a:r>
            <a:r>
              <a:rPr lang="en-US" sz="1200" dirty="0" smtClean="0"/>
              <a:t>, Histone H1 OS=</a:t>
            </a:r>
            <a:r>
              <a:rPr lang="en-US" sz="1200" dirty="0" err="1" smtClean="0"/>
              <a:t>Saccharomyces</a:t>
            </a:r>
            <a:r>
              <a:rPr lang="en-US" sz="1200" dirty="0" smtClean="0"/>
              <a:t> </a:t>
            </a:r>
            <a:r>
              <a:rPr lang="en-US" sz="1200" dirty="0" err="1" smtClean="0"/>
              <a:t>cerevisiae</a:t>
            </a:r>
            <a:r>
              <a:rPr lang="en-US" sz="1200" dirty="0" smtClean="0"/>
              <a:t> (strain ATCC 204508 / S288c) GN=HHO1 PE=1 SV=1</a:t>
            </a:r>
            <a:br>
              <a:rPr lang="en-US" sz="1200" dirty="0" smtClean="0"/>
            </a:br>
            <a:r>
              <a:rPr lang="en-US" sz="1200" dirty="0" smtClean="0"/>
              <a:t>Match to Query 732: 2516.220618 from(839.747482,3+)</a:t>
            </a:r>
            <a:br>
              <a:rPr lang="en-US" sz="1200" dirty="0" smtClean="0"/>
            </a:br>
            <a:r>
              <a:rPr lang="en-US" sz="1200" dirty="0" smtClean="0"/>
              <a:t>Title: File: 191113.wiff, Sample: Log 2 (sample number 4), Elution: 40.393 </a:t>
            </a:r>
            <a:r>
              <a:rPr lang="en-US" sz="1200" dirty="0" err="1" smtClean="0"/>
              <a:t>minData</a:t>
            </a:r>
            <a:r>
              <a:rPr lang="en-US" sz="1200" dirty="0" smtClean="0"/>
              <a:t> file c:\temp\masFC.tmp</a:t>
            </a:r>
            <a:br>
              <a:rPr lang="en-US" sz="1200" dirty="0" smtClean="0"/>
            </a:br>
            <a:endParaRPr lang="en-US" sz="1200" dirty="0"/>
          </a:p>
        </p:txBody>
      </p:sp>
      <p:pic>
        <p:nvPicPr>
          <p:cNvPr id="4" name="Content Placeholder 3" descr="msms_H1_YEAST_APKKSTTKTSKGKKPATSK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24000"/>
            <a:ext cx="5238750" cy="2857500"/>
          </a:xfrm>
        </p:spPr>
      </p:pic>
    </p:spTree>
    <p:extLst>
      <p:ext uri="{BB962C8B-B14F-4D97-AF65-F5344CB8AC3E}">
        <p14:creationId xmlns:p14="http://schemas.microsoft.com/office/powerpoint/2010/main" val="3167184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300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176: 1197.674786 from(1198.682062,1+)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28.192 min, Period: 1, Cycle(s): 238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c:\temp\mas16C.tmp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40 </a:t>
            </a:r>
            <a:r>
              <a:rPr lang="en-US" b="1" dirty="0" smtClean="0"/>
              <a:t>Expect:</a:t>
            </a:r>
            <a:r>
              <a:rPr lang="en-US" dirty="0" smtClean="0"/>
              <a:t> 0.0095 </a:t>
            </a:r>
            <a:r>
              <a:rPr lang="en-US" b="1" dirty="0" smtClean="0"/>
              <a:t>Matches (Bold Red):</a:t>
            </a:r>
            <a:r>
              <a:rPr lang="en-US" dirty="0" smtClean="0"/>
              <a:t> 25/47 fragment ions using 52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700" y="2571750"/>
            <a:ext cx="9118600" cy="4057650"/>
            <a:chOff x="12700" y="2362200"/>
            <a:chExt cx="9118600" cy="4057650"/>
          </a:xfrm>
        </p:grpSpPr>
        <p:grpSp>
          <p:nvGrpSpPr>
            <p:cNvPr id="7" name="Group 6"/>
            <p:cNvGrpSpPr/>
            <p:nvPr/>
          </p:nvGrpSpPr>
          <p:grpSpPr>
            <a:xfrm>
              <a:off x="12700" y="2362200"/>
              <a:ext cx="9118600" cy="2743201"/>
              <a:chOff x="12700" y="2362200"/>
              <a:chExt cx="9118600" cy="2743201"/>
            </a:xfrm>
          </p:grpSpPr>
          <p:pic>
            <p:nvPicPr>
              <p:cNvPr id="8601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0" y="2362200"/>
                <a:ext cx="4982730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601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984603" y="2362201"/>
                <a:ext cx="4146697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602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00" y="5105400"/>
              <a:ext cx="8534400" cy="131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971800"/>
            <a:ext cx="9144000" cy="3409950"/>
            <a:chOff x="0" y="2971800"/>
            <a:chExt cx="9144000" cy="3409950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2971800"/>
              <a:ext cx="9144000" cy="2057400"/>
              <a:chOff x="0" y="2971800"/>
              <a:chExt cx="9144000" cy="2057400"/>
            </a:xfrm>
          </p:grpSpPr>
          <p:pic>
            <p:nvPicPr>
              <p:cNvPr id="8704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971800"/>
                <a:ext cx="3761715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704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42465" y="2971800"/>
                <a:ext cx="5401535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704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029200"/>
              <a:ext cx="8543925" cy="1352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381000" y="234077"/>
            <a:ext cx="8458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179: 1198.823348 from(600.418950,2+)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32.247 to 33.578 min, Period: 1, Cycle(s): 282 (Experiment 4), 271, 281 (Experiment 5)</a:t>
            </a:r>
            <a:br>
              <a:rPr lang="en-US" dirty="0" smtClean="0"/>
            </a:br>
            <a:r>
              <a:rPr lang="en-US" dirty="0" smtClean="0"/>
              <a:t>Data file c:\temp\mas16C.tmp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0.018 </a:t>
            </a:r>
            <a:r>
              <a:rPr lang="en-US" b="1" dirty="0" smtClean="0"/>
              <a:t>Matches (Bold Red):</a:t>
            </a:r>
            <a:r>
              <a:rPr lang="en-US" dirty="0" smtClean="0"/>
              <a:t> 22/94 fragment ions using 56 most intense peaks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58676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184: 1214.271466 from(608.143009,2+)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18.846 min, Period: 1, Cycle(s): 160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c:\temp\mas16C.tmp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1214.5965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0.016 </a:t>
            </a:r>
            <a:r>
              <a:rPr lang="en-US" b="1" dirty="0" smtClean="0"/>
              <a:t>Matches (Bold Red):</a:t>
            </a:r>
            <a:r>
              <a:rPr lang="en-US" dirty="0" smtClean="0"/>
              <a:t> 20/100 fragment ions using 59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6200" y="2971800"/>
            <a:ext cx="9017000" cy="3242458"/>
            <a:chOff x="76200" y="2510642"/>
            <a:chExt cx="9017000" cy="3242458"/>
          </a:xfrm>
        </p:grpSpPr>
        <p:grpSp>
          <p:nvGrpSpPr>
            <p:cNvPr id="7" name="Group 6"/>
            <p:cNvGrpSpPr/>
            <p:nvPr/>
          </p:nvGrpSpPr>
          <p:grpSpPr>
            <a:xfrm>
              <a:off x="76200" y="2510642"/>
              <a:ext cx="9017000" cy="1832759"/>
              <a:chOff x="76200" y="2510642"/>
              <a:chExt cx="9017000" cy="1832759"/>
            </a:xfrm>
          </p:grpSpPr>
          <p:pic>
            <p:nvPicPr>
              <p:cNvPr id="8806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514601"/>
                <a:ext cx="3343747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806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48304" y="2510642"/>
                <a:ext cx="5644896" cy="18327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806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00" y="4343400"/>
              <a:ext cx="8524875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80876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305: 1515.668834 from(758.841693,2+)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24.292 min, Period: 1, Cycle(s): 206 (Experiment 3)</a:t>
            </a:r>
            <a:br>
              <a:rPr lang="en-US" dirty="0" smtClean="0"/>
            </a:br>
            <a:r>
              <a:rPr lang="en-US" dirty="0" smtClean="0"/>
              <a:t>Data file c:\temp\mas16C.tmp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1515.7358 </a:t>
            </a:r>
            <a:r>
              <a:rPr lang="en-US" b="1" dirty="0" smtClean="0"/>
              <a:t>Ions Score:</a:t>
            </a:r>
            <a:r>
              <a:rPr lang="en-US" dirty="0" smtClean="0"/>
              <a:t> 53 </a:t>
            </a:r>
            <a:r>
              <a:rPr lang="en-US" b="1" dirty="0" smtClean="0"/>
              <a:t>Expect:</a:t>
            </a:r>
            <a:r>
              <a:rPr lang="en-US" dirty="0" smtClean="0"/>
              <a:t> 0.00054 </a:t>
            </a:r>
            <a:r>
              <a:rPr lang="en-US" b="1" dirty="0" smtClean="0"/>
              <a:t>Matches (Bold Red):</a:t>
            </a:r>
            <a:r>
              <a:rPr lang="en-US" dirty="0" smtClean="0"/>
              <a:t> 17/122 fragment ions using 38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6201" y="2630210"/>
            <a:ext cx="9004299" cy="3395940"/>
            <a:chOff x="76201" y="2630210"/>
            <a:chExt cx="9004299" cy="3395940"/>
          </a:xfrm>
        </p:grpSpPr>
        <p:grpSp>
          <p:nvGrpSpPr>
            <p:cNvPr id="7" name="Group 6"/>
            <p:cNvGrpSpPr/>
            <p:nvPr/>
          </p:nvGrpSpPr>
          <p:grpSpPr>
            <a:xfrm>
              <a:off x="76201" y="2630210"/>
              <a:ext cx="9004299" cy="2017990"/>
              <a:chOff x="50801" y="2630210"/>
              <a:chExt cx="9004299" cy="2017990"/>
            </a:xfrm>
          </p:grpSpPr>
          <p:pic>
            <p:nvPicPr>
              <p:cNvPr id="8909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0801" y="2630210"/>
                <a:ext cx="3682999" cy="20179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909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46500" y="2651018"/>
                <a:ext cx="5308600" cy="1997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909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100" y="4673600"/>
              <a:ext cx="8562975" cy="1352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300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325: 1605.744408 from(803.879480,2+)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 Elution: 30.635 to 33.2 min, Period: 1, Cycle(s): 269 (Experiment 3), 258, 279 (Experiment 4)</a:t>
            </a:r>
            <a:br>
              <a:rPr lang="en-US" dirty="0" smtClean="0"/>
            </a:br>
            <a:r>
              <a:rPr lang="en-US" dirty="0" smtClean="0"/>
              <a:t>Data file c:\temp\mas16C.tmp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91 </a:t>
            </a:r>
            <a:r>
              <a:rPr lang="en-US" b="1" dirty="0" smtClean="0"/>
              <a:t>Expect:</a:t>
            </a:r>
            <a:r>
              <a:rPr lang="en-US" dirty="0" smtClean="0"/>
              <a:t> 5.2e-08 </a:t>
            </a:r>
            <a:r>
              <a:rPr lang="en-US" b="1" dirty="0" smtClean="0"/>
              <a:t>Matches (Bold Red):</a:t>
            </a:r>
            <a:r>
              <a:rPr lang="en-US" dirty="0" smtClean="0"/>
              <a:t> 13/144 fragment ions using 19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0800" y="2692400"/>
            <a:ext cx="9023452" cy="3403600"/>
            <a:chOff x="50800" y="2501900"/>
            <a:chExt cx="9023452" cy="3403600"/>
          </a:xfrm>
        </p:grpSpPr>
        <p:grpSp>
          <p:nvGrpSpPr>
            <p:cNvPr id="7" name="Group 6"/>
            <p:cNvGrpSpPr/>
            <p:nvPr/>
          </p:nvGrpSpPr>
          <p:grpSpPr>
            <a:xfrm>
              <a:off x="50800" y="2501900"/>
              <a:ext cx="9023452" cy="2102790"/>
              <a:chOff x="50800" y="2501900"/>
              <a:chExt cx="9023452" cy="2102790"/>
            </a:xfrm>
          </p:grpSpPr>
          <p:pic>
            <p:nvPicPr>
              <p:cNvPr id="9011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0800" y="2514600"/>
                <a:ext cx="3810000" cy="2084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011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73500" y="2501900"/>
                <a:ext cx="5200752" cy="21027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011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00" y="4610100"/>
              <a:ext cx="8505825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6277"/>
            <a:ext cx="8229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501: 2376.144306 from(793.055378,3+)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        Elution: 36.921 to 37.142 min, Period: 1, Cycle(s): 309, 311 (Experiment 4)</a:t>
            </a:r>
            <a:br>
              <a:rPr lang="en-US" dirty="0" smtClean="0"/>
            </a:br>
            <a:r>
              <a:rPr lang="en-US" dirty="0" smtClean="0"/>
              <a:t>Data file c:\temp\mas16C.tmp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2376.1274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N17 : </a:t>
            </a:r>
            <a:r>
              <a:rPr lang="en-US" dirty="0" err="1" smtClean="0">
                <a:solidFill>
                  <a:srgbClr val="FF0000"/>
                </a:solidFill>
              </a:rPr>
              <a:t>Deamidated</a:t>
            </a:r>
            <a:r>
              <a:rPr lang="en-US" dirty="0" smtClean="0">
                <a:solidFill>
                  <a:srgbClr val="FF0000"/>
                </a:solidFill>
              </a:rPr>
              <a:t> (NQ) </a:t>
            </a:r>
            <a:r>
              <a:rPr lang="en-US" b="1" dirty="0" smtClean="0"/>
              <a:t>Ions Score:</a:t>
            </a:r>
            <a:r>
              <a:rPr lang="en-US" dirty="0" smtClean="0"/>
              <a:t> 60 </a:t>
            </a:r>
            <a:r>
              <a:rPr lang="en-US" b="1" dirty="0" smtClean="0"/>
              <a:t>Expect:</a:t>
            </a:r>
            <a:r>
              <a:rPr lang="en-US" dirty="0" smtClean="0"/>
              <a:t> 4.2e-05 </a:t>
            </a:r>
            <a:r>
              <a:rPr lang="en-US" b="1" dirty="0" smtClean="0"/>
              <a:t>Matches (Bold Red):</a:t>
            </a:r>
            <a:r>
              <a:rPr lang="en-US" dirty="0" smtClean="0"/>
              <a:t> 34/222 fragment ions using 62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1" y="2667000"/>
            <a:ext cx="9118600" cy="3889375"/>
            <a:chOff x="-1" y="2667000"/>
            <a:chExt cx="9118600" cy="3889375"/>
          </a:xfrm>
        </p:grpSpPr>
        <p:grpSp>
          <p:nvGrpSpPr>
            <p:cNvPr id="7" name="Group 6"/>
            <p:cNvGrpSpPr/>
            <p:nvPr/>
          </p:nvGrpSpPr>
          <p:grpSpPr>
            <a:xfrm>
              <a:off x="-1" y="2667000"/>
              <a:ext cx="9118600" cy="2514600"/>
              <a:chOff x="-1" y="2667000"/>
              <a:chExt cx="9118600" cy="2514600"/>
            </a:xfrm>
          </p:grpSpPr>
          <p:pic>
            <p:nvPicPr>
              <p:cNvPr id="9113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1" y="2667000"/>
                <a:ext cx="4589353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113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00688" y="2667001"/>
                <a:ext cx="4517911" cy="2514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114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100" y="5194300"/>
              <a:ext cx="8553450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40268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http://cbio.ufs.ac.za/mascot/cgi/master_results.pl?file=../data/20091007/F001454.dat</a:t>
            </a:r>
            <a:endParaRPr lang="en-US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439137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3200400"/>
          <a:ext cx="9144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990600"/>
                <a:gridCol w="1447800"/>
                <a:gridCol w="1676400"/>
                <a:gridCol w="1066800"/>
                <a:gridCol w="9906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1198.7173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1197.674786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CVENGELVQPK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1214.5965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1214.271466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0.19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1515.7358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1515.668834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-0.0669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1605.7675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1605.744408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-0.0231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6.5e-07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2375.1433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2374.336485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-0.8069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2376.1274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2376.144306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0.0170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676400" y="838200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42 indicate identity or extensive homology (p&lt;0.05)</a:t>
            </a:r>
          </a:p>
          <a:p>
            <a:r>
              <a:rPr lang="en-US" dirty="0" smtClean="0"/>
              <a:t>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190    </a:t>
            </a:r>
            <a:r>
              <a:rPr lang="en-US" b="1" dirty="0" smtClean="0"/>
              <a:t>Queries matched:</a:t>
            </a:r>
            <a:r>
              <a:rPr lang="en-US" dirty="0" smtClean="0"/>
              <a:t> 19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0.67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300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368: 1605.744408 from(803.879480,2+)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Elution: 30.635 to 33.2 min, Period: 1, Cycle(s): 269 (Experiment 3), 258, 279 (Experiment 4)</a:t>
            </a:r>
            <a:br>
              <a:rPr lang="en-US" dirty="0" smtClean="0"/>
            </a:br>
            <a:r>
              <a:rPr lang="en-US" dirty="0" smtClean="0"/>
              <a:t>Data file c:\temp\mas177.tmp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91 </a:t>
            </a:r>
            <a:r>
              <a:rPr lang="en-US" b="1" dirty="0" smtClean="0"/>
              <a:t>Expect:</a:t>
            </a:r>
            <a:r>
              <a:rPr lang="en-US" dirty="0" smtClean="0"/>
              <a:t> 6.5e-07 </a:t>
            </a:r>
            <a:r>
              <a:rPr lang="en-US" b="1" dirty="0" smtClean="0"/>
              <a:t>Matches (Bold Red):</a:t>
            </a:r>
            <a:r>
              <a:rPr lang="en-US" dirty="0" smtClean="0"/>
              <a:t> 13/144 fragment ions using 19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0238" y="2556053"/>
            <a:ext cx="9027562" cy="3565347"/>
            <a:chOff x="40238" y="2556053"/>
            <a:chExt cx="9027562" cy="3565347"/>
          </a:xfrm>
        </p:grpSpPr>
        <p:grpSp>
          <p:nvGrpSpPr>
            <p:cNvPr id="7" name="Group 6"/>
            <p:cNvGrpSpPr/>
            <p:nvPr/>
          </p:nvGrpSpPr>
          <p:grpSpPr>
            <a:xfrm>
              <a:off x="40238" y="2556053"/>
              <a:ext cx="9027562" cy="2092395"/>
              <a:chOff x="40238" y="2556053"/>
              <a:chExt cx="9027562" cy="2092395"/>
            </a:xfrm>
          </p:grpSpPr>
          <p:pic>
            <p:nvPicPr>
              <p:cNvPr id="8089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0238" y="2556053"/>
                <a:ext cx="3845962" cy="2092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89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86200" y="2560089"/>
                <a:ext cx="5181600" cy="20883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090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673600"/>
              <a:ext cx="8524875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130076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342: 1515.668834 from(758.841693,2+)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24.292 min, Period: 1, Cycle(s): 206 (Experiment 3)</a:t>
            </a:r>
            <a:br>
              <a:rPr lang="en-US" dirty="0" smtClean="0"/>
            </a:br>
            <a:r>
              <a:rPr lang="en-US" dirty="0" smtClean="0"/>
              <a:t>Data file c:\temp\mas177.tmp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1515.7358 </a:t>
            </a:r>
            <a:r>
              <a:rPr lang="en-US" b="1" dirty="0" smtClean="0"/>
              <a:t>Ions Score:</a:t>
            </a:r>
            <a:r>
              <a:rPr lang="en-US" dirty="0" smtClean="0"/>
              <a:t> 53 </a:t>
            </a:r>
            <a:r>
              <a:rPr lang="en-US" b="1" dirty="0" smtClean="0"/>
              <a:t>Expect:</a:t>
            </a:r>
            <a:r>
              <a:rPr lang="en-US" dirty="0" smtClean="0"/>
              <a:t> 0.0017 </a:t>
            </a:r>
            <a:r>
              <a:rPr lang="en-US" b="1" dirty="0" smtClean="0"/>
              <a:t>Matches (Bold Red):</a:t>
            </a:r>
            <a:r>
              <a:rPr lang="en-US" dirty="0" smtClean="0"/>
              <a:t> 17/122 fragment ions using 38 most intense peaks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3501" y="2514600"/>
            <a:ext cx="9004299" cy="3590925"/>
            <a:chOff x="63501" y="2514600"/>
            <a:chExt cx="9004299" cy="3590925"/>
          </a:xfrm>
        </p:grpSpPr>
        <p:grpSp>
          <p:nvGrpSpPr>
            <p:cNvPr id="9" name="Group 8"/>
            <p:cNvGrpSpPr/>
            <p:nvPr/>
          </p:nvGrpSpPr>
          <p:grpSpPr>
            <a:xfrm>
              <a:off x="63501" y="2514600"/>
              <a:ext cx="9004299" cy="2011085"/>
              <a:chOff x="63501" y="2514600"/>
              <a:chExt cx="9004299" cy="2011085"/>
            </a:xfrm>
          </p:grpSpPr>
          <p:pic>
            <p:nvPicPr>
              <p:cNvPr id="7987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3501" y="2514601"/>
                <a:ext cx="3657599" cy="19938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98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33800" y="2514600"/>
                <a:ext cx="5334000" cy="20110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987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4648200"/>
              <a:ext cx="8648700" cy="145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0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200: 1197.674786 from(1198.682062,1+)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28.192 min, Period: 1, Cycle(s): 238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c:\temp\mas177.tmp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40 </a:t>
            </a:r>
            <a:r>
              <a:rPr lang="en-US" b="1" dirty="0" smtClean="0"/>
              <a:t>Expect:</a:t>
            </a:r>
            <a:r>
              <a:rPr lang="en-US" dirty="0" smtClean="0"/>
              <a:t> 0.12 </a:t>
            </a:r>
            <a:r>
              <a:rPr lang="en-US" b="1" dirty="0" smtClean="0"/>
              <a:t>Matches (Bold Red):</a:t>
            </a:r>
            <a:r>
              <a:rPr lang="en-US" dirty="0" smtClean="0"/>
              <a:t> 25/47 fragment ions using 52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3500" y="2400300"/>
            <a:ext cx="8980939" cy="4146550"/>
            <a:chOff x="63500" y="2286000"/>
            <a:chExt cx="8980939" cy="4146550"/>
          </a:xfrm>
        </p:grpSpPr>
        <p:grpSp>
          <p:nvGrpSpPr>
            <p:cNvPr id="7" name="Group 6"/>
            <p:cNvGrpSpPr/>
            <p:nvPr/>
          </p:nvGrpSpPr>
          <p:grpSpPr>
            <a:xfrm>
              <a:off x="63500" y="2286000"/>
              <a:ext cx="8980939" cy="2721919"/>
              <a:chOff x="0" y="2286000"/>
              <a:chExt cx="8980939" cy="2721919"/>
            </a:xfrm>
          </p:grpSpPr>
          <p:pic>
            <p:nvPicPr>
              <p:cNvPr id="778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286000"/>
                <a:ext cx="4953000" cy="27219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78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940300" y="2286000"/>
                <a:ext cx="4040639" cy="2667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78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003800"/>
              <a:ext cx="8524875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1200" b="1" dirty="0" err="1" smtClean="0"/>
              <a:t>Monoisotopic</a:t>
            </a:r>
            <a:r>
              <a:rPr lang="en-US" sz="1200" b="1" dirty="0" smtClean="0"/>
              <a:t> mass of neutral peptide </a:t>
            </a:r>
            <a:r>
              <a:rPr lang="en-US" sz="1200" b="1" dirty="0" err="1" smtClean="0"/>
              <a:t>Mr</a:t>
            </a:r>
            <a:r>
              <a:rPr lang="en-US" sz="1200" b="1" dirty="0" smtClean="0"/>
              <a:t>(calc):</a:t>
            </a:r>
            <a:r>
              <a:rPr lang="en-US" sz="1200" dirty="0" smtClean="0"/>
              <a:t> 2516.0531 </a:t>
            </a:r>
            <a:br>
              <a:rPr lang="en-US" sz="1200" dirty="0" smtClean="0"/>
            </a:br>
            <a:r>
              <a:rPr lang="en-US" sz="1200" b="1" dirty="0" smtClean="0"/>
              <a:t>Variable modifications: </a:t>
            </a:r>
            <a:br>
              <a:rPr lang="en-US" sz="1200" b="1" dirty="0" smtClean="0"/>
            </a:br>
            <a:r>
              <a:rPr lang="en-US" sz="1200" b="1" dirty="0" smtClean="0"/>
              <a:t>K3 : </a:t>
            </a:r>
            <a:r>
              <a:rPr lang="en-US" sz="1200" dirty="0" smtClean="0"/>
              <a:t>Acetyl (K) </a:t>
            </a:r>
            <a:r>
              <a:rPr lang="en-US" sz="1200" b="1" dirty="0" smtClean="0"/>
              <a:t>T7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 </a:t>
            </a:r>
            <a:br>
              <a:rPr lang="en-US" sz="1200" dirty="0" smtClean="0"/>
            </a:br>
            <a:r>
              <a:rPr lang="en-US" sz="1200" b="1" dirty="0" smtClean="0"/>
              <a:t>T9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</a:t>
            </a:r>
            <a:br>
              <a:rPr lang="en-US" sz="1200" dirty="0" smtClean="0"/>
            </a:br>
            <a:r>
              <a:rPr lang="en-US" sz="1200" dirty="0" smtClean="0"/>
              <a:t> </a:t>
            </a:r>
            <a:r>
              <a:rPr lang="en-US" sz="1200" b="1" dirty="0" smtClean="0"/>
              <a:t>T10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</a:t>
            </a:r>
            <a:br>
              <a:rPr lang="en-US" sz="1200" dirty="0" smtClean="0"/>
            </a:br>
            <a:r>
              <a:rPr lang="en-US" sz="1200" b="1" dirty="0" smtClean="0"/>
              <a:t>S11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</a:t>
            </a:r>
            <a:br>
              <a:rPr lang="en-US" sz="1200" dirty="0" smtClean="0"/>
            </a:br>
            <a:r>
              <a:rPr lang="en-US" sz="1200" b="1" dirty="0" smtClean="0"/>
              <a:t>T18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 </a:t>
            </a:r>
            <a:br>
              <a:rPr lang="en-US" sz="1200" dirty="0" smtClean="0"/>
            </a:br>
            <a:r>
              <a:rPr lang="en-US" sz="1200" b="1" dirty="0" smtClean="0"/>
              <a:t>Ions Score:</a:t>
            </a:r>
            <a:r>
              <a:rPr lang="en-US" sz="1200" dirty="0" smtClean="0"/>
              <a:t> 25 </a:t>
            </a:r>
            <a:r>
              <a:rPr lang="en-US" sz="1200" b="1" dirty="0" smtClean="0"/>
              <a:t>Expect:</a:t>
            </a:r>
            <a:r>
              <a:rPr lang="en-US" sz="1200" dirty="0" smtClean="0"/>
              <a:t> 11 </a:t>
            </a:r>
            <a:br>
              <a:rPr lang="en-US" sz="1200" dirty="0" smtClean="0"/>
            </a:br>
            <a:r>
              <a:rPr lang="en-US" sz="1200" b="1" dirty="0" smtClean="0"/>
              <a:t>Matches (Bold Red):</a:t>
            </a:r>
            <a:r>
              <a:rPr lang="en-US" sz="1200" dirty="0" smtClean="0"/>
              <a:t> 10/394 fragment ions using 7 most intense peaks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686800" cy="496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7890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4348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209: 1214.271466 from(608.143009,2+)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18.846 min, Period: 1, Cycle(s): 160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c:\temp\mas177.tmp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1214.5965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0.19 </a:t>
            </a:r>
            <a:r>
              <a:rPr lang="en-US" b="1" dirty="0" smtClean="0"/>
              <a:t>Matches (Bold Red):</a:t>
            </a:r>
            <a:r>
              <a:rPr lang="en-US" dirty="0" smtClean="0"/>
              <a:t> 20/100 fragment ions using 59 most intense peaks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6199" y="3136900"/>
            <a:ext cx="8966791" cy="3187700"/>
            <a:chOff x="76199" y="2667000"/>
            <a:chExt cx="8966791" cy="3187700"/>
          </a:xfrm>
        </p:grpSpPr>
        <p:grpSp>
          <p:nvGrpSpPr>
            <p:cNvPr id="8" name="Group 7"/>
            <p:cNvGrpSpPr/>
            <p:nvPr/>
          </p:nvGrpSpPr>
          <p:grpSpPr>
            <a:xfrm>
              <a:off x="76199" y="2667000"/>
              <a:ext cx="8966791" cy="1828800"/>
              <a:chOff x="-1" y="2667000"/>
              <a:chExt cx="8966791" cy="1828800"/>
            </a:xfrm>
          </p:grpSpPr>
          <p:pic>
            <p:nvPicPr>
              <p:cNvPr id="7885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1" y="2667000"/>
                <a:ext cx="3327815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885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52800" y="2667000"/>
                <a:ext cx="561399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88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521200"/>
              <a:ext cx="8515350" cy="13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03074"/>
            <a:ext cx="853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581: 2374.336485 from(792.452771,3+)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39.117 min, Period: 1, Cycle(s): 328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c:\temp\mas177.tmp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5399" y="2286000"/>
            <a:ext cx="9080501" cy="3822700"/>
            <a:chOff x="25399" y="2286000"/>
            <a:chExt cx="9080501" cy="3822700"/>
          </a:xfrm>
        </p:grpSpPr>
        <p:grpSp>
          <p:nvGrpSpPr>
            <p:cNvPr id="6" name="Group 5"/>
            <p:cNvGrpSpPr/>
            <p:nvPr/>
          </p:nvGrpSpPr>
          <p:grpSpPr>
            <a:xfrm>
              <a:off x="25399" y="2286000"/>
              <a:ext cx="9080501" cy="2514600"/>
              <a:chOff x="25399" y="1752600"/>
              <a:chExt cx="9080501" cy="2514600"/>
            </a:xfrm>
          </p:grpSpPr>
          <p:pic>
            <p:nvPicPr>
              <p:cNvPr id="8192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5399" y="1752600"/>
                <a:ext cx="4567503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92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10100" y="1752601"/>
                <a:ext cx="4495800" cy="2511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192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00" y="4813300"/>
              <a:ext cx="8505825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76200"/>
            <a:ext cx="7924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582: 2376.144306 from(793.055378,3+)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36.921 to 37.142 min, Period: 1, Cycle(s): 309, 311 (Experiment 4)</a:t>
            </a:r>
            <a:br>
              <a:rPr lang="en-US" dirty="0" smtClean="0"/>
            </a:br>
            <a:r>
              <a:rPr lang="en-US" dirty="0" smtClean="0"/>
              <a:t>Data file c:\temp\mas177.tmp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2376.1274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N17 : </a:t>
            </a:r>
            <a:r>
              <a:rPr lang="en-US" dirty="0" err="1" smtClean="0">
                <a:solidFill>
                  <a:srgbClr val="FF0000"/>
                </a:solidFill>
              </a:rPr>
              <a:t>Deamidated</a:t>
            </a:r>
            <a:r>
              <a:rPr lang="en-US" dirty="0" smtClean="0">
                <a:solidFill>
                  <a:srgbClr val="FF0000"/>
                </a:solidFill>
              </a:rPr>
              <a:t> (NQ) </a:t>
            </a:r>
            <a:r>
              <a:rPr lang="en-US" b="1" dirty="0" smtClean="0"/>
              <a:t>Ions Score:</a:t>
            </a:r>
            <a:r>
              <a:rPr lang="en-US" dirty="0" smtClean="0"/>
              <a:t> 60 </a:t>
            </a:r>
            <a:r>
              <a:rPr lang="en-US" b="1" dirty="0" smtClean="0"/>
              <a:t>Expect:</a:t>
            </a:r>
            <a:r>
              <a:rPr lang="en-US" dirty="0" smtClean="0"/>
              <a:t> 0.0003 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34/222 fragment ions using 62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6999" y="2819400"/>
            <a:ext cx="8870053" cy="3756025"/>
            <a:chOff x="126999" y="2819400"/>
            <a:chExt cx="8870053" cy="3756025"/>
          </a:xfrm>
        </p:grpSpPr>
        <p:grpSp>
          <p:nvGrpSpPr>
            <p:cNvPr id="7" name="Group 6"/>
            <p:cNvGrpSpPr/>
            <p:nvPr/>
          </p:nvGrpSpPr>
          <p:grpSpPr>
            <a:xfrm>
              <a:off x="126999" y="2819400"/>
              <a:ext cx="8870053" cy="2455212"/>
              <a:chOff x="-1" y="2819400"/>
              <a:chExt cx="8870053" cy="2455212"/>
            </a:xfrm>
          </p:grpSpPr>
          <p:pic>
            <p:nvPicPr>
              <p:cNvPr id="8294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1" y="2819400"/>
                <a:ext cx="4495801" cy="2455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948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21200" y="2819400"/>
                <a:ext cx="4348852" cy="2438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294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900" y="5270500"/>
              <a:ext cx="847725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048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http://cbio.ufs.ac.za/mascot/cgi/master_results.pl?file=../data/20091007/F001455.dat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95400" y="905470"/>
            <a:ext cx="723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31 indicate identity or extensive homology (p&lt;0.05).</a:t>
            </a:r>
          </a:p>
          <a:p>
            <a:r>
              <a:rPr lang="en-US" dirty="0" smtClean="0"/>
              <a:t>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202    </a:t>
            </a:r>
            <a:r>
              <a:rPr lang="en-US" b="1" dirty="0" smtClean="0"/>
              <a:t>Queries matched:</a:t>
            </a:r>
            <a:r>
              <a:rPr lang="en-US" dirty="0" smtClean="0"/>
              <a:t> 25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0.90</a:t>
            </a:r>
            <a:endParaRPr lang="en-US" dirty="0"/>
          </a:p>
        </p:txBody>
      </p:sp>
      <p:pic>
        <p:nvPicPr>
          <p:cNvPr id="69636" name="Picture 4" descr="Score Distrib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4267200" cy="2133600"/>
          </a:xfrm>
          <a:prstGeom prst="rect">
            <a:avLst/>
          </a:prstGeom>
          <a:noFill/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3200400"/>
          <a:ext cx="88392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2112"/>
                <a:gridCol w="795528"/>
                <a:gridCol w="1203960"/>
                <a:gridCol w="1712976"/>
                <a:gridCol w="954024"/>
                <a:gridCol w="9906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1069.5444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1070.661252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1.1169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98.7173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1198.823348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0.1061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CVENGELVQPK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1214.5965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1214.271466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1515.7358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1515.668834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-0.0669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0.00085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1605.7675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1605.744408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-0.0231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5.2e-08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2375.1433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2374.336485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-0.8069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062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201: 1070.661252 from(536.337902,2+)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26.772 min, Period: 1, Cycle(s): 226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c:\temp\mas17C.tmp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1069.5444 </a:t>
            </a:r>
            <a:r>
              <a:rPr lang="en-US" b="1" dirty="0" smtClean="0"/>
              <a:t>Ions Score:</a:t>
            </a:r>
            <a:r>
              <a:rPr lang="en-US" dirty="0" smtClean="0"/>
              <a:t> 37 </a:t>
            </a:r>
            <a:r>
              <a:rPr lang="en-US" b="1" dirty="0" smtClean="0"/>
              <a:t>Expect:</a:t>
            </a:r>
            <a:r>
              <a:rPr lang="en-US" dirty="0" smtClean="0"/>
              <a:t> 0.031 </a:t>
            </a:r>
            <a:r>
              <a:rPr lang="en-US" b="1" dirty="0" smtClean="0"/>
              <a:t>Matches (Bold Red):</a:t>
            </a:r>
            <a:r>
              <a:rPr lang="en-US" dirty="0" smtClean="0"/>
              <a:t> 11/82 fragment ions using 22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700" y="3051533"/>
            <a:ext cx="9144000" cy="3120667"/>
            <a:chOff x="12700" y="2616558"/>
            <a:chExt cx="9144000" cy="3120667"/>
          </a:xfrm>
        </p:grpSpPr>
        <p:grpSp>
          <p:nvGrpSpPr>
            <p:cNvPr id="7" name="Group 6"/>
            <p:cNvGrpSpPr/>
            <p:nvPr/>
          </p:nvGrpSpPr>
          <p:grpSpPr>
            <a:xfrm>
              <a:off x="12700" y="2616558"/>
              <a:ext cx="9144000" cy="1752889"/>
              <a:chOff x="12700" y="2616558"/>
              <a:chExt cx="9144000" cy="1752889"/>
            </a:xfrm>
          </p:grpSpPr>
          <p:pic>
            <p:nvPicPr>
              <p:cNvPr id="7577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0" y="2648296"/>
                <a:ext cx="3124200" cy="1721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577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137811" y="2616558"/>
                <a:ext cx="6018889" cy="1752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578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4000" y="4394200"/>
              <a:ext cx="8639175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" y="3048000"/>
            <a:ext cx="9143999" cy="3420419"/>
            <a:chOff x="1" y="3094681"/>
            <a:chExt cx="9143999" cy="3420419"/>
          </a:xfrm>
        </p:grpSpPr>
        <p:grpSp>
          <p:nvGrpSpPr>
            <p:cNvPr id="9" name="Group 8"/>
            <p:cNvGrpSpPr/>
            <p:nvPr/>
          </p:nvGrpSpPr>
          <p:grpSpPr>
            <a:xfrm>
              <a:off x="1" y="3094681"/>
              <a:ext cx="9143999" cy="2086919"/>
              <a:chOff x="1" y="2561280"/>
              <a:chExt cx="9143999" cy="2086919"/>
            </a:xfrm>
          </p:grpSpPr>
          <p:pic>
            <p:nvPicPr>
              <p:cNvPr id="7475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2561280"/>
                <a:ext cx="3810000" cy="20869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475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10000" y="2608878"/>
                <a:ext cx="5334000" cy="20342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475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0200" y="5181600"/>
              <a:ext cx="8486775" cy="13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381000" y="0"/>
            <a:ext cx="8534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245: 1198.823348 from(600.418950,2+)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32.247 to 33.578 min, Period: 1, Cycle(s): 282 (Experiment 4), 271, 281 (Experiment 5)</a:t>
            </a:r>
            <a:br>
              <a:rPr lang="en-US" dirty="0" smtClean="0"/>
            </a:br>
            <a:r>
              <a:rPr lang="en-US" dirty="0" smtClean="0"/>
              <a:t>Data file c:\temp\mas17C.tmp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0.018 </a:t>
            </a:r>
            <a:r>
              <a:rPr lang="en-US" b="1" dirty="0" smtClean="0"/>
              <a:t>Matches (Bold Red):</a:t>
            </a:r>
            <a:r>
              <a:rPr lang="en-US" dirty="0" smtClean="0"/>
              <a:t> 22/94 fragment ions using 56 most intense peaks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18036" y="2895600"/>
            <a:ext cx="8949764" cy="3105150"/>
            <a:chOff x="118036" y="2895600"/>
            <a:chExt cx="8949764" cy="3105150"/>
          </a:xfrm>
        </p:grpSpPr>
        <p:grpSp>
          <p:nvGrpSpPr>
            <p:cNvPr id="9" name="Group 8"/>
            <p:cNvGrpSpPr/>
            <p:nvPr/>
          </p:nvGrpSpPr>
          <p:grpSpPr>
            <a:xfrm>
              <a:off x="118036" y="2895600"/>
              <a:ext cx="8949764" cy="1834896"/>
              <a:chOff x="118036" y="2895600"/>
              <a:chExt cx="8949764" cy="1834896"/>
            </a:xfrm>
          </p:grpSpPr>
          <p:pic>
            <p:nvPicPr>
              <p:cNvPr id="7373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18036" y="2895600"/>
                <a:ext cx="3310964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73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29000" y="2895600"/>
                <a:ext cx="5638800" cy="1834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37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00" y="4724400"/>
              <a:ext cx="8524875" cy="127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381000" y="2824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252: 1214.271466 from(608.143009,2+)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18.846 min, Period: 1, Cycle(s): 160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c:\temp\mas17C.tmp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1214.5965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0.016 </a:t>
            </a:r>
            <a:r>
              <a:rPr lang="en-US" b="1" dirty="0" smtClean="0"/>
              <a:t>Matches (Bold Red):</a:t>
            </a:r>
            <a:r>
              <a:rPr lang="en-US" dirty="0" smtClean="0"/>
              <a:t> 20/100 fragment ions using 59 most intense peaks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2062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401: 1515.668834 from(758.841693,2+)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24.292 min, Period: 1, Cycle(s): 206 (Experiment 3)</a:t>
            </a:r>
            <a:br>
              <a:rPr lang="en-US" dirty="0" smtClean="0"/>
            </a:br>
            <a:r>
              <a:rPr lang="en-US" dirty="0" smtClean="0"/>
              <a:t>Data file c:\temp\mas17C.tmp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1515.7358 </a:t>
            </a:r>
            <a:r>
              <a:rPr lang="en-US" b="1" dirty="0" smtClean="0"/>
              <a:t>Ions Score:</a:t>
            </a:r>
            <a:r>
              <a:rPr lang="en-US" dirty="0" smtClean="0"/>
              <a:t> 53 </a:t>
            </a:r>
            <a:r>
              <a:rPr lang="en-US" b="1" dirty="0" smtClean="0"/>
              <a:t>Expect:</a:t>
            </a:r>
            <a:r>
              <a:rPr lang="en-US" dirty="0" smtClean="0"/>
              <a:t> 0.00085 </a:t>
            </a:r>
            <a:r>
              <a:rPr lang="en-US" b="1" dirty="0" smtClean="0"/>
              <a:t>Matches (Bold Red):</a:t>
            </a:r>
            <a:r>
              <a:rPr lang="en-US" dirty="0" smtClean="0"/>
              <a:t> 17/122 fragment ions using 38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700" y="2667000"/>
            <a:ext cx="9144000" cy="3378200"/>
            <a:chOff x="12700" y="2667000"/>
            <a:chExt cx="9144000" cy="3378200"/>
          </a:xfrm>
        </p:grpSpPr>
        <p:grpSp>
          <p:nvGrpSpPr>
            <p:cNvPr id="7" name="Group 6"/>
            <p:cNvGrpSpPr/>
            <p:nvPr/>
          </p:nvGrpSpPr>
          <p:grpSpPr>
            <a:xfrm>
              <a:off x="12700" y="2667000"/>
              <a:ext cx="9144000" cy="2057400"/>
              <a:chOff x="0" y="2667000"/>
              <a:chExt cx="9144000" cy="2057400"/>
            </a:xfrm>
          </p:grpSpPr>
          <p:pic>
            <p:nvPicPr>
              <p:cNvPr id="7270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667000"/>
                <a:ext cx="3657600" cy="2017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70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663512" y="2667000"/>
                <a:ext cx="5480488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270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711700"/>
              <a:ext cx="8610600" cy="13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062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432: 1605.744408 from(803.879480,2+)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  Elution: 30.635 to 33.2 min, Period: 1, Cycle(s): 269 (Experiment 3), 258, 279 (Experiment 4)</a:t>
            </a:r>
            <a:br>
              <a:rPr lang="en-US" dirty="0" smtClean="0"/>
            </a:br>
            <a:r>
              <a:rPr lang="en-US" dirty="0" smtClean="0"/>
              <a:t>Data file c:\temp\mas17C.tmp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91 </a:t>
            </a:r>
            <a:r>
              <a:rPr lang="en-US" b="1" dirty="0" smtClean="0"/>
              <a:t>Expect:</a:t>
            </a:r>
            <a:r>
              <a:rPr lang="en-US" dirty="0" smtClean="0"/>
              <a:t> 5.2e-08 </a:t>
            </a:r>
            <a:r>
              <a:rPr lang="en-US" b="1" dirty="0" smtClean="0"/>
              <a:t>Matches (Bold Red):</a:t>
            </a:r>
            <a:r>
              <a:rPr lang="en-US" dirty="0" smtClean="0"/>
              <a:t> 13/144 fragment ions using 19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0" y="2743200"/>
            <a:ext cx="9115425" cy="3476625"/>
            <a:chOff x="0" y="2743200"/>
            <a:chExt cx="9115425" cy="3476625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2743200"/>
              <a:ext cx="9115425" cy="2133600"/>
              <a:chOff x="0" y="2743200"/>
              <a:chExt cx="9115425" cy="2133600"/>
            </a:xfrm>
          </p:grpSpPr>
          <p:pic>
            <p:nvPicPr>
              <p:cNvPr id="7168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43200"/>
                <a:ext cx="3888205" cy="213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68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86200" y="2743200"/>
                <a:ext cx="5229225" cy="2115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168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876800"/>
              <a:ext cx="8562975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590800"/>
            <a:ext cx="9093200" cy="3943350"/>
            <a:chOff x="0" y="2590800"/>
            <a:chExt cx="9093200" cy="3943350"/>
          </a:xfrm>
        </p:grpSpPr>
        <p:pic>
          <p:nvPicPr>
            <p:cNvPr id="7065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5105400"/>
              <a:ext cx="85153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0" y="2590800"/>
              <a:ext cx="9093200" cy="2520092"/>
              <a:chOff x="0" y="2590800"/>
              <a:chExt cx="9093200" cy="2520092"/>
            </a:xfrm>
          </p:grpSpPr>
          <p:pic>
            <p:nvPicPr>
              <p:cNvPr id="7065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00201" y="2590800"/>
                <a:ext cx="4492999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0660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2590800"/>
                <a:ext cx="4585741" cy="25200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7" name="Rectangle 6"/>
          <p:cNvSpPr/>
          <p:nvPr/>
        </p:nvSpPr>
        <p:spPr>
          <a:xfrm>
            <a:off x="304800" y="1300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686: 2374.336485 from(792.452771,3+)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39.117 min, Period: 1, Cycle(s): 328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c:\temp\mas17C.tmp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2375.1433 </a:t>
            </a:r>
            <a:r>
              <a:rPr lang="en-US" b="1" dirty="0" smtClean="0"/>
              <a:t>Ions Score:</a:t>
            </a:r>
            <a:r>
              <a:rPr lang="en-US" dirty="0" smtClean="0"/>
              <a:t> 26 </a:t>
            </a:r>
            <a:r>
              <a:rPr lang="en-US" b="1" dirty="0" smtClean="0"/>
              <a:t>Expect:</a:t>
            </a:r>
            <a:r>
              <a:rPr lang="en-US" dirty="0" smtClean="0"/>
              <a:t> 0.091 </a:t>
            </a:r>
            <a:r>
              <a:rPr lang="en-US" b="1" dirty="0" smtClean="0"/>
              <a:t>Matches (Bold Red):</a:t>
            </a:r>
            <a:r>
              <a:rPr lang="en-US" dirty="0" smtClean="0"/>
              <a:t> 18/222 fragment ions using 33 most intense peaks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1200" dirty="0" smtClean="0"/>
              <a:t>MS/MS Fragmentation of </a:t>
            </a:r>
            <a:r>
              <a:rPr lang="en-US" sz="1200" b="1" dirty="0" smtClean="0"/>
              <a:t>APKKSTTKTTSKGKKPATSK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Found in </a:t>
            </a:r>
            <a:r>
              <a:rPr lang="en-US" sz="1200" b="1" dirty="0" smtClean="0"/>
              <a:t>H1_YEAST</a:t>
            </a:r>
            <a:r>
              <a:rPr lang="en-US" sz="1200" dirty="0" smtClean="0"/>
              <a:t>, Histone H1 OS=</a:t>
            </a:r>
            <a:r>
              <a:rPr lang="en-US" sz="1200" dirty="0" err="1" smtClean="0"/>
              <a:t>Saccharomyces</a:t>
            </a:r>
            <a:r>
              <a:rPr lang="en-US" sz="1200" dirty="0" smtClean="0"/>
              <a:t> </a:t>
            </a:r>
            <a:r>
              <a:rPr lang="en-US" sz="1200" dirty="0" err="1" smtClean="0"/>
              <a:t>cerevisiae</a:t>
            </a:r>
            <a:r>
              <a:rPr lang="en-US" sz="1200" dirty="0" smtClean="0"/>
              <a:t> (strain ATCC 204508 / S288c) GN=HHO1 PE=1 SV=1</a:t>
            </a:r>
            <a:br>
              <a:rPr lang="en-US" sz="1200" dirty="0" smtClean="0"/>
            </a:br>
            <a:r>
              <a:rPr lang="en-US" sz="1200" dirty="0" smtClean="0"/>
              <a:t>Match to Query 732: 2516.220618 from(839.747482,3+)</a:t>
            </a:r>
            <a:br>
              <a:rPr lang="en-US" sz="1200" dirty="0" smtClean="0"/>
            </a:br>
            <a:r>
              <a:rPr lang="en-US" sz="1200" dirty="0" smtClean="0"/>
              <a:t>Title: File: 191113.wiff, Sample: Log 2, Elution: 40.393 min</a:t>
            </a:r>
            <a:br>
              <a:rPr lang="en-US" sz="1200" dirty="0" smtClean="0"/>
            </a:br>
            <a:r>
              <a:rPr lang="en-US" sz="1200" dirty="0" smtClean="0"/>
              <a:t>Data file c:\temp\masFC.tmp</a:t>
            </a:r>
            <a:br>
              <a:rPr lang="en-US" sz="1200" dirty="0" smtClean="0"/>
            </a:br>
            <a:endParaRPr lang="en-US" sz="1200" dirty="0"/>
          </a:p>
        </p:txBody>
      </p:sp>
      <p:pic>
        <p:nvPicPr>
          <p:cNvPr id="4" name="Content Placeholder 3" descr="msms_H1_YEAST_APKKSTTKTTSKGKKPATSK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2434431"/>
            <a:ext cx="5238750" cy="2857500"/>
          </a:xfrm>
        </p:spPr>
      </p:pic>
    </p:spTree>
    <p:extLst>
      <p:ext uri="{BB962C8B-B14F-4D97-AF65-F5344CB8AC3E}">
        <p14:creationId xmlns:p14="http://schemas.microsoft.com/office/powerpoint/2010/main" val="4214843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474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http://cbio.ufs.ac.za/mascot/cgi/master_results.pl?file=..%2Fdata%2F20091007%2FF001456.dat&amp;REPTYPE=</a:t>
            </a:r>
            <a:r>
              <a:rPr lang="en-US" dirty="0" err="1" smtClean="0"/>
              <a:t>peptide&amp;_sigthreshold</a:t>
            </a:r>
            <a:r>
              <a:rPr lang="en-US" dirty="0" smtClean="0"/>
              <a:t>=0.05&amp;REPORT=</a:t>
            </a:r>
            <a:r>
              <a:rPr lang="en-US" dirty="0" err="1" smtClean="0"/>
              <a:t>AUTO&amp;_noerrortolerant</a:t>
            </a:r>
            <a:r>
              <a:rPr lang="en-US" dirty="0" smtClean="0"/>
              <a:t>=0&amp;_server_mudpit_switch=99999999&amp;_ignoreionsscorebelow=0&amp;_showsubsets=0&amp;_showpopups=</a:t>
            </a:r>
            <a:r>
              <a:rPr lang="en-US" dirty="0" err="1" smtClean="0"/>
              <a:t>TRUE&amp;_sortunassigned</a:t>
            </a:r>
            <a:r>
              <a:rPr lang="en-US" dirty="0" smtClean="0"/>
              <a:t>=</a:t>
            </a:r>
            <a:r>
              <a:rPr lang="en-US" dirty="0" err="1" smtClean="0"/>
              <a:t>scoredown&amp;_requireboldred</a:t>
            </a:r>
            <a:r>
              <a:rPr lang="en-US" dirty="0" smtClean="0"/>
              <a:t>=0</a:t>
            </a:r>
            <a:endParaRPr lang="en-US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1895"/>
            <a:ext cx="3602942" cy="172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66700" y="3175000"/>
          <a:ext cx="86868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2770"/>
                <a:gridCol w="796290"/>
                <a:gridCol w="1447800"/>
                <a:gridCol w="1447800"/>
                <a:gridCol w="941070"/>
                <a:gridCol w="941070"/>
              </a:tblGrid>
              <a:tr h="342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1069.5444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1070.661252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1.1169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0.033 </a:t>
                      </a:r>
                      <a:endParaRPr lang="en-US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1198.7173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1197.674786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0.0095 </a:t>
                      </a:r>
                      <a:endParaRPr lang="en-US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1198.7173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1198.823348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0.1061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0.018 </a:t>
                      </a:r>
                      <a:endParaRPr lang="en-US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CVENGELVQPK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1214.5965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1214.271466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0.016 </a:t>
                      </a:r>
                      <a:endParaRPr lang="en-US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CVENGELVQPK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1215.5805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1216.287920 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0.7074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0.00034 </a:t>
                      </a:r>
                      <a:endParaRPr lang="en-US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1515.7358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1515.668834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-</a:t>
                      </a:r>
                      <a:r>
                        <a:rPr lang="en-US" i="0" dirty="0" smtClean="0"/>
                        <a:t>0.0669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0.00089 </a:t>
                      </a:r>
                      <a:endParaRPr lang="en-US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1605.7675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1605.744408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-0.0231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5.2e-08 </a:t>
                      </a:r>
                      <a:endParaRPr lang="en-US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1621.7624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1621.657220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-0.1052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0.0058</a:t>
                      </a:r>
                      <a:endParaRPr lang="en-US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2375.1433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2374.336485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-0.8069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0.091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447800" y="1485900"/>
            <a:ext cx="746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31 indicate identity or extensive homology (p&lt;0.05).</a:t>
            </a:r>
          </a:p>
          <a:p>
            <a:pPr lvl="0"/>
            <a:r>
              <a:rPr lang="en-US" dirty="0" smtClean="0">
                <a:cs typeface="Arial" pitchFamily="34" charset="0"/>
              </a:rPr>
              <a:t>Histone H1 - </a:t>
            </a:r>
            <a:r>
              <a:rPr lang="en-US" dirty="0" err="1" smtClean="0">
                <a:cs typeface="Arial" pitchFamily="34" charset="0"/>
              </a:rPr>
              <a:t>Saccharomyces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cerevisiae</a:t>
            </a:r>
            <a:r>
              <a:rPr lang="en-US" dirty="0" smtClean="0">
                <a:cs typeface="Arial" pitchFamily="34" charset="0"/>
              </a:rPr>
              <a:t> (Baker's yeast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202    </a:t>
            </a:r>
            <a:r>
              <a:rPr lang="en-US" b="1" dirty="0" smtClean="0"/>
              <a:t>Queries matched:</a:t>
            </a:r>
            <a:r>
              <a:rPr lang="en-US" dirty="0" smtClean="0"/>
              <a:t> 27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0.90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062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221: 1070.661252 from(536.337902,2+)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26.772 min, Period: 1, Cycle(s): 226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c:\temp\mas1AB.tmp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1069.5444 </a:t>
            </a:r>
            <a:r>
              <a:rPr lang="en-US" b="1" dirty="0" smtClean="0"/>
              <a:t>Ions Score:</a:t>
            </a:r>
            <a:r>
              <a:rPr lang="en-US" dirty="0" smtClean="0"/>
              <a:t> 37 </a:t>
            </a:r>
            <a:r>
              <a:rPr lang="en-US" b="1" dirty="0" smtClean="0"/>
              <a:t>Expect:</a:t>
            </a:r>
            <a:r>
              <a:rPr lang="en-US" dirty="0" smtClean="0"/>
              <a:t> 0.033 </a:t>
            </a:r>
            <a:r>
              <a:rPr lang="en-US" b="1" dirty="0" smtClean="0"/>
              <a:t>Matches (Bold Red):</a:t>
            </a:r>
            <a:r>
              <a:rPr lang="en-US" dirty="0" smtClean="0"/>
              <a:t> 11/82 fragment ions using 22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5400" y="2771775"/>
            <a:ext cx="9105900" cy="3248025"/>
            <a:chOff x="25400" y="2590800"/>
            <a:chExt cx="9105900" cy="3248025"/>
          </a:xfrm>
        </p:grpSpPr>
        <p:grpSp>
          <p:nvGrpSpPr>
            <p:cNvPr id="7" name="Group 6"/>
            <p:cNvGrpSpPr/>
            <p:nvPr/>
          </p:nvGrpSpPr>
          <p:grpSpPr>
            <a:xfrm>
              <a:off x="25400" y="2590800"/>
              <a:ext cx="9105900" cy="1752600"/>
              <a:chOff x="38100" y="2590800"/>
              <a:chExt cx="9105900" cy="1752600"/>
            </a:xfrm>
          </p:grpSpPr>
          <p:pic>
            <p:nvPicPr>
              <p:cNvPr id="6656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100" y="2590800"/>
                <a:ext cx="3200400" cy="1750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56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276600" y="2628944"/>
                <a:ext cx="5867400" cy="17144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656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6700" y="4343400"/>
              <a:ext cx="8601075" cy="149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2743" y="2427826"/>
            <a:ext cx="8898857" cy="4030124"/>
            <a:chOff x="92743" y="2427826"/>
            <a:chExt cx="8898857" cy="4030124"/>
          </a:xfrm>
        </p:grpSpPr>
        <p:grpSp>
          <p:nvGrpSpPr>
            <p:cNvPr id="9" name="Group 8"/>
            <p:cNvGrpSpPr/>
            <p:nvPr/>
          </p:nvGrpSpPr>
          <p:grpSpPr>
            <a:xfrm>
              <a:off x="92743" y="2427826"/>
              <a:ext cx="8898857" cy="2677574"/>
              <a:chOff x="92743" y="2427826"/>
              <a:chExt cx="8898857" cy="2677574"/>
            </a:xfrm>
          </p:grpSpPr>
          <p:pic>
            <p:nvPicPr>
              <p:cNvPr id="6041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2743" y="2438400"/>
                <a:ext cx="4860257" cy="2667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41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953000" y="2427826"/>
                <a:ext cx="4038600" cy="26775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042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925" y="5105400"/>
              <a:ext cx="8524875" cy="1352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381000" y="538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269: 1197.674786 from(1198.682062,1+)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28.192 min, Period: 1, Cycle(s): 238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c:\temp\mas1AB.tmp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40 </a:t>
            </a:r>
            <a:r>
              <a:rPr lang="en-US" b="1" dirty="0" smtClean="0"/>
              <a:t>Expect:</a:t>
            </a:r>
            <a:r>
              <a:rPr lang="en-US" dirty="0" smtClean="0"/>
              <a:t> 0.0095 </a:t>
            </a:r>
            <a:r>
              <a:rPr lang="en-US" b="1" dirty="0" smtClean="0"/>
              <a:t>Matches (Bold Red):</a:t>
            </a:r>
            <a:r>
              <a:rPr lang="en-US" dirty="0" smtClean="0"/>
              <a:t> 25/47 fragment ions using 52 most intense peaks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81677"/>
            <a:ext cx="8534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272: 1198.823348 from(600.418950,2+)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32.247 to 33.578 min, Period: 1, Cycle(s): 282 (Experiment 4), 271, 281 (Experiment 5)</a:t>
            </a:r>
            <a:br>
              <a:rPr lang="en-US" dirty="0" smtClean="0"/>
            </a:br>
            <a:r>
              <a:rPr lang="en-US" dirty="0" smtClean="0"/>
              <a:t>Data file c:\temp\mas1AB.tmp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0.018 </a:t>
            </a:r>
            <a:r>
              <a:rPr lang="en-US" b="1" dirty="0" smtClean="0"/>
              <a:t>Matches (Bold Red):</a:t>
            </a:r>
            <a:r>
              <a:rPr lang="en-US" dirty="0" smtClean="0"/>
              <a:t> 22/94 fragment ions using 56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700" y="2667000"/>
            <a:ext cx="9105899" cy="3432175"/>
            <a:chOff x="12700" y="2667000"/>
            <a:chExt cx="9105899" cy="3432175"/>
          </a:xfrm>
        </p:grpSpPr>
        <p:grpSp>
          <p:nvGrpSpPr>
            <p:cNvPr id="7" name="Group 6"/>
            <p:cNvGrpSpPr/>
            <p:nvPr/>
          </p:nvGrpSpPr>
          <p:grpSpPr>
            <a:xfrm>
              <a:off x="12700" y="2667000"/>
              <a:ext cx="9105899" cy="2057401"/>
              <a:chOff x="12700" y="2667000"/>
              <a:chExt cx="9105899" cy="2057401"/>
            </a:xfrm>
          </p:grpSpPr>
          <p:pic>
            <p:nvPicPr>
              <p:cNvPr id="6144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0" y="2667000"/>
                <a:ext cx="3733800" cy="2052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4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66626" y="2667001"/>
                <a:ext cx="5351973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144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737100"/>
              <a:ext cx="8515350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30076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281: 1214.271466 from(608.143009,2+)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18.846 min, Period: 1, Cycle(s): 160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c:\temp\mas1AB.tmp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1214.5965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0.016 </a:t>
            </a:r>
            <a:r>
              <a:rPr lang="en-US" b="1" dirty="0" smtClean="0"/>
              <a:t>Matches (Bold Red):</a:t>
            </a:r>
            <a:r>
              <a:rPr lang="en-US" dirty="0" smtClean="0"/>
              <a:t> 20/100 fragment ions using 59 most intense peaks 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3501" y="2590800"/>
            <a:ext cx="9016999" cy="3289300"/>
            <a:chOff x="63501" y="2590800"/>
            <a:chExt cx="9016999" cy="3289300"/>
          </a:xfrm>
        </p:grpSpPr>
        <p:grpSp>
          <p:nvGrpSpPr>
            <p:cNvPr id="7" name="Group 6"/>
            <p:cNvGrpSpPr/>
            <p:nvPr/>
          </p:nvGrpSpPr>
          <p:grpSpPr>
            <a:xfrm>
              <a:off x="63501" y="2590800"/>
              <a:ext cx="9016999" cy="1828800"/>
              <a:chOff x="63501" y="2590800"/>
              <a:chExt cx="9016999" cy="1828800"/>
            </a:xfrm>
          </p:grpSpPr>
          <p:pic>
            <p:nvPicPr>
              <p:cNvPr id="6246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3501" y="2590801"/>
                <a:ext cx="3337709" cy="18287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46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47796" y="2590800"/>
                <a:ext cx="5632704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246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100" y="4432300"/>
              <a:ext cx="8562975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81677"/>
            <a:ext cx="8534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283: 1216.287920 from(609.151236,2+)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18.719 min, Period: 1, Cycle(s): 159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c:\temp\mas1AB.tmp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1215.5805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N4 : </a:t>
            </a:r>
            <a:r>
              <a:rPr lang="en-US" dirty="0" err="1" smtClean="0">
                <a:solidFill>
                  <a:srgbClr val="FF0000"/>
                </a:solidFill>
              </a:rPr>
              <a:t>Deamidated</a:t>
            </a:r>
            <a:r>
              <a:rPr lang="en-US" dirty="0" smtClean="0">
                <a:solidFill>
                  <a:srgbClr val="FF0000"/>
                </a:solidFill>
              </a:rPr>
              <a:t> (NQ) </a:t>
            </a:r>
            <a:r>
              <a:rPr lang="en-US" b="1" dirty="0" smtClean="0"/>
              <a:t>Ions Score:</a:t>
            </a:r>
            <a:r>
              <a:rPr lang="en-US" dirty="0" smtClean="0"/>
              <a:t> 55 </a:t>
            </a:r>
            <a:r>
              <a:rPr lang="en-US" b="1" dirty="0" smtClean="0"/>
              <a:t>Expect:</a:t>
            </a:r>
            <a:r>
              <a:rPr lang="en-US" dirty="0" smtClean="0"/>
              <a:t> 0.00034 </a:t>
            </a:r>
            <a:r>
              <a:rPr lang="en-US" b="1" dirty="0" smtClean="0"/>
              <a:t>Matches (Bold Red):</a:t>
            </a:r>
            <a:r>
              <a:rPr lang="en-US" dirty="0" smtClean="0"/>
              <a:t> 7/100 fragment ions using 26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1" y="2743200"/>
            <a:ext cx="9049063" cy="3352800"/>
            <a:chOff x="38101" y="2743200"/>
            <a:chExt cx="9049063" cy="3352800"/>
          </a:xfrm>
        </p:grpSpPr>
        <p:grpSp>
          <p:nvGrpSpPr>
            <p:cNvPr id="7" name="Group 6"/>
            <p:cNvGrpSpPr/>
            <p:nvPr/>
          </p:nvGrpSpPr>
          <p:grpSpPr>
            <a:xfrm>
              <a:off x="38101" y="2743200"/>
              <a:ext cx="9049063" cy="1872618"/>
              <a:chOff x="1" y="2743200"/>
              <a:chExt cx="9049063" cy="1872618"/>
            </a:xfrm>
          </p:grpSpPr>
          <p:pic>
            <p:nvPicPr>
              <p:cNvPr id="6349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2743200"/>
                <a:ext cx="3428999" cy="18726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49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28999" y="2743200"/>
                <a:ext cx="5620065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349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629150"/>
              <a:ext cx="8524875" cy="146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76200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437: 1515.668834 from(758.841693,2+)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24.292 min, Period: 1, Cycle(s): 206 (Experiment 3)</a:t>
            </a:r>
            <a:br>
              <a:rPr lang="en-US" dirty="0" smtClean="0"/>
            </a:br>
            <a:r>
              <a:rPr lang="en-US" dirty="0" smtClean="0"/>
              <a:t>Data file c:\temp\mas1AB.tmp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1515.7358 </a:t>
            </a:r>
            <a:r>
              <a:rPr lang="en-US" b="1" dirty="0" smtClean="0"/>
              <a:t>Ions Score:</a:t>
            </a:r>
            <a:r>
              <a:rPr lang="en-US" dirty="0" smtClean="0"/>
              <a:t> 53 </a:t>
            </a:r>
            <a:r>
              <a:rPr lang="en-US" b="1" dirty="0" smtClean="0"/>
              <a:t>Expect:</a:t>
            </a:r>
            <a:r>
              <a:rPr lang="en-US" dirty="0" smtClean="0"/>
              <a:t> 0.00089 </a:t>
            </a:r>
            <a:r>
              <a:rPr lang="en-US" b="1" dirty="0" smtClean="0"/>
              <a:t>Matches (Bold Red):</a:t>
            </a:r>
            <a:r>
              <a:rPr lang="en-US" dirty="0" smtClean="0"/>
              <a:t> 17/122 fragment ions using 38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14300" y="2577137"/>
            <a:ext cx="8915400" cy="3468063"/>
            <a:chOff x="152400" y="2475537"/>
            <a:chExt cx="8915400" cy="3468063"/>
          </a:xfrm>
        </p:grpSpPr>
        <p:grpSp>
          <p:nvGrpSpPr>
            <p:cNvPr id="7" name="Group 6"/>
            <p:cNvGrpSpPr/>
            <p:nvPr/>
          </p:nvGrpSpPr>
          <p:grpSpPr>
            <a:xfrm>
              <a:off x="152400" y="2475537"/>
              <a:ext cx="8915400" cy="2020263"/>
              <a:chOff x="152400" y="2475537"/>
              <a:chExt cx="8915400" cy="2020263"/>
            </a:xfrm>
          </p:grpSpPr>
          <p:pic>
            <p:nvPicPr>
              <p:cNvPr id="6451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475537"/>
                <a:ext cx="3657600" cy="2020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51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10000" y="2501900"/>
                <a:ext cx="5257800" cy="19837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451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572000"/>
              <a:ext cx="8620125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300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469: 1605.744408 from(803.879480,2+)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Elution: 30.635 to 33.2 min, Period: 1, Cycle(s): 269 (Experiment 3), 258, 279 (Experiment 4)</a:t>
            </a:r>
            <a:br>
              <a:rPr lang="en-US" dirty="0" smtClean="0"/>
            </a:br>
            <a:r>
              <a:rPr lang="en-US" dirty="0" smtClean="0"/>
              <a:t>Data file c:\temp\mas1AB.tmp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91 </a:t>
            </a:r>
            <a:r>
              <a:rPr lang="en-US" b="1" dirty="0" smtClean="0"/>
              <a:t>Expect:</a:t>
            </a:r>
            <a:r>
              <a:rPr lang="en-US" dirty="0" smtClean="0"/>
              <a:t> 5.2e-08 </a:t>
            </a:r>
            <a:r>
              <a:rPr lang="en-US" b="1" dirty="0" smtClean="0"/>
              <a:t>Matches (Bold Red):</a:t>
            </a:r>
            <a:r>
              <a:rPr lang="en-US" dirty="0" smtClean="0"/>
              <a:t> 13/144 fragment ions using 19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6200" y="2658446"/>
            <a:ext cx="8979927" cy="3428029"/>
            <a:chOff x="76200" y="2658446"/>
            <a:chExt cx="8979927" cy="3428029"/>
          </a:xfrm>
        </p:grpSpPr>
        <p:grpSp>
          <p:nvGrpSpPr>
            <p:cNvPr id="7" name="Group 6"/>
            <p:cNvGrpSpPr/>
            <p:nvPr/>
          </p:nvGrpSpPr>
          <p:grpSpPr>
            <a:xfrm>
              <a:off x="76200" y="2658446"/>
              <a:ext cx="8979927" cy="2100080"/>
              <a:chOff x="0" y="2658446"/>
              <a:chExt cx="8979927" cy="2100080"/>
            </a:xfrm>
          </p:grpSpPr>
          <p:pic>
            <p:nvPicPr>
              <p:cNvPr id="6553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667000"/>
                <a:ext cx="3787910" cy="20915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53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97300" y="2658446"/>
                <a:ext cx="5182627" cy="20786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554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0200" y="4762500"/>
              <a:ext cx="8467725" cy="132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0"/>
            <a:ext cx="8001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482: 1621.657220 from(811.835886,2+)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27.809 min, Period: 1, Cycle(s): 235 (Experiment 3)</a:t>
            </a:r>
            <a:br>
              <a:rPr lang="en-US" dirty="0" smtClean="0"/>
            </a:br>
            <a:r>
              <a:rPr lang="en-US" dirty="0" smtClean="0"/>
              <a:t>Data file c:\temp\mas1AB.tmp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1621.7624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Y7 : </a:t>
            </a:r>
            <a:r>
              <a:rPr lang="en-US" dirty="0" smtClean="0">
                <a:solidFill>
                  <a:srgbClr val="FF0000"/>
                </a:solidFill>
              </a:rPr>
              <a:t>Oxidation (Y) </a:t>
            </a:r>
            <a:r>
              <a:rPr lang="en-US" b="1" dirty="0" smtClean="0"/>
              <a:t>Ions Score:</a:t>
            </a:r>
            <a:r>
              <a:rPr lang="en-US" dirty="0" smtClean="0"/>
              <a:t> 44 </a:t>
            </a:r>
            <a:r>
              <a:rPr lang="en-US" b="1" dirty="0" smtClean="0"/>
              <a:t>Expect:</a:t>
            </a:r>
            <a:r>
              <a:rPr lang="en-US" dirty="0" smtClean="0"/>
              <a:t> 0.0058                      </a:t>
            </a:r>
            <a:r>
              <a:rPr lang="en-US" b="1" dirty="0" smtClean="0"/>
              <a:t>Matches (Bold Red):</a:t>
            </a:r>
            <a:r>
              <a:rPr lang="en-US" dirty="0" smtClean="0"/>
              <a:t> 11/144 fragment ions using 23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4340" y="2781299"/>
            <a:ext cx="8937260" cy="3543301"/>
            <a:chOff x="76200" y="2666999"/>
            <a:chExt cx="8937260" cy="3543301"/>
          </a:xfrm>
        </p:grpSpPr>
        <p:grpSp>
          <p:nvGrpSpPr>
            <p:cNvPr id="7" name="Group 6"/>
            <p:cNvGrpSpPr/>
            <p:nvPr/>
          </p:nvGrpSpPr>
          <p:grpSpPr>
            <a:xfrm>
              <a:off x="76200" y="2666999"/>
              <a:ext cx="8937260" cy="2072013"/>
              <a:chOff x="76200" y="2666999"/>
              <a:chExt cx="8937260" cy="2072013"/>
            </a:xfrm>
          </p:grpSpPr>
          <p:pic>
            <p:nvPicPr>
              <p:cNvPr id="6758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666999"/>
                <a:ext cx="3733800" cy="2059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758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86200" y="2667000"/>
                <a:ext cx="5127260" cy="20720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758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4800600"/>
              <a:ext cx="8639175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300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740: 2374.336485 from(792.452771,3+)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39.117 min, Period: 1, Cycle(s): 328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c:\temp\mas1AB.tmp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2375.1433 </a:t>
            </a:r>
            <a:r>
              <a:rPr lang="en-US" b="1" dirty="0" smtClean="0"/>
              <a:t>Ions Score:</a:t>
            </a:r>
            <a:r>
              <a:rPr lang="en-US" dirty="0" smtClean="0"/>
              <a:t> 26 </a:t>
            </a:r>
            <a:r>
              <a:rPr lang="en-US" b="1" dirty="0" smtClean="0"/>
              <a:t>Expect:</a:t>
            </a:r>
            <a:r>
              <a:rPr lang="en-US" dirty="0" smtClean="0"/>
              <a:t> 0.091 </a:t>
            </a:r>
            <a:r>
              <a:rPr lang="en-US" b="1" dirty="0" smtClean="0"/>
              <a:t>Matches (Bold Red):</a:t>
            </a:r>
            <a:r>
              <a:rPr lang="en-US" dirty="0" smtClean="0"/>
              <a:t> 18/222 fragment ions using 33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099" y="2514600"/>
            <a:ext cx="9067800" cy="3889375"/>
            <a:chOff x="38099" y="2514600"/>
            <a:chExt cx="9067800" cy="3889375"/>
          </a:xfrm>
        </p:grpSpPr>
        <p:grpSp>
          <p:nvGrpSpPr>
            <p:cNvPr id="7" name="Group 6"/>
            <p:cNvGrpSpPr/>
            <p:nvPr/>
          </p:nvGrpSpPr>
          <p:grpSpPr>
            <a:xfrm>
              <a:off x="38099" y="2514600"/>
              <a:ext cx="9067800" cy="2516168"/>
              <a:chOff x="38099" y="2514600"/>
              <a:chExt cx="9067800" cy="2516168"/>
            </a:xfrm>
          </p:grpSpPr>
          <p:pic>
            <p:nvPicPr>
              <p:cNvPr id="6861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099" y="2514600"/>
                <a:ext cx="4575747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861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10100" y="2514600"/>
                <a:ext cx="4495799" cy="2516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861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00" y="5041900"/>
              <a:ext cx="8515350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1200" b="1" dirty="0" err="1" smtClean="0"/>
              <a:t>Monoisotopic</a:t>
            </a:r>
            <a:r>
              <a:rPr lang="en-US" sz="1200" b="1" dirty="0" smtClean="0"/>
              <a:t> mass of neutral peptide </a:t>
            </a:r>
            <a:r>
              <a:rPr lang="en-US" sz="1200" b="1" dirty="0" err="1" smtClean="0"/>
              <a:t>Mr</a:t>
            </a:r>
            <a:r>
              <a:rPr lang="en-US" sz="1200" b="1" dirty="0" smtClean="0"/>
              <a:t>(calc):</a:t>
            </a:r>
            <a:r>
              <a:rPr lang="en-US" sz="1200" dirty="0" smtClean="0"/>
              <a:t> 2516.0531 </a:t>
            </a:r>
            <a:br>
              <a:rPr lang="en-US" sz="1200" dirty="0" smtClean="0"/>
            </a:br>
            <a:r>
              <a:rPr lang="en-US" sz="1200" b="1" dirty="0" smtClean="0"/>
              <a:t>Variable modifications: </a:t>
            </a:r>
            <a:br>
              <a:rPr lang="en-US" sz="1200" b="1" dirty="0" smtClean="0"/>
            </a:br>
            <a:r>
              <a:rPr lang="en-US" sz="1200" b="1" dirty="0" smtClean="0"/>
              <a:t>K3 : </a:t>
            </a:r>
            <a:r>
              <a:rPr lang="en-US" sz="1200" dirty="0" smtClean="0"/>
              <a:t>Acetyl (K) </a:t>
            </a:r>
            <a:r>
              <a:rPr lang="en-US" sz="1200" b="1" dirty="0" smtClean="0"/>
              <a:t>T7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 </a:t>
            </a:r>
            <a:br>
              <a:rPr lang="en-US" sz="1200" dirty="0" smtClean="0"/>
            </a:br>
            <a:r>
              <a:rPr lang="en-US" sz="1200" b="1" dirty="0" smtClean="0"/>
              <a:t>T9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 </a:t>
            </a:r>
            <a:br>
              <a:rPr lang="en-US" sz="1200" dirty="0" smtClean="0"/>
            </a:br>
            <a:r>
              <a:rPr lang="en-US" sz="1200" b="1" dirty="0" smtClean="0"/>
              <a:t>T10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 </a:t>
            </a:r>
            <a:br>
              <a:rPr lang="en-US" sz="1200" dirty="0" smtClean="0"/>
            </a:br>
            <a:r>
              <a:rPr lang="en-US" sz="1200" b="1" dirty="0" smtClean="0"/>
              <a:t>S11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 </a:t>
            </a:r>
            <a:br>
              <a:rPr lang="en-US" sz="1200" dirty="0" smtClean="0"/>
            </a:br>
            <a:r>
              <a:rPr lang="en-US" sz="1200" b="1" dirty="0" smtClean="0"/>
              <a:t>T18 : </a:t>
            </a:r>
            <a:r>
              <a:rPr lang="en-US" sz="1200" dirty="0" err="1" smtClean="0"/>
              <a:t>Phospho</a:t>
            </a:r>
            <a:r>
              <a:rPr lang="en-US" sz="1200" dirty="0" smtClean="0"/>
              <a:t> (ST), with neutral losses 0.0000(shown in table), 97.9769</a:t>
            </a:r>
            <a:br>
              <a:rPr lang="en-US" sz="1200" dirty="0" smtClean="0"/>
            </a:br>
            <a:r>
              <a:rPr lang="en-US" sz="1200" b="1" dirty="0" smtClean="0"/>
              <a:t>Ions Score:</a:t>
            </a:r>
            <a:r>
              <a:rPr lang="en-US" sz="1200" dirty="0" smtClean="0"/>
              <a:t> 25 </a:t>
            </a:r>
            <a:r>
              <a:rPr lang="en-US" sz="1200" b="1" dirty="0" smtClean="0"/>
              <a:t>Expect:</a:t>
            </a:r>
            <a:r>
              <a:rPr lang="en-US" sz="1200" dirty="0" smtClean="0"/>
              <a:t> 11 </a:t>
            </a:r>
            <a:br>
              <a:rPr lang="en-US" sz="1200" dirty="0" smtClean="0"/>
            </a:br>
            <a:r>
              <a:rPr lang="en-US" sz="1200" b="1" dirty="0" smtClean="0"/>
              <a:t>Matches (</a:t>
            </a:r>
            <a:r>
              <a:rPr lang="en-US" sz="1200" b="1" dirty="0" smtClean="0">
                <a:solidFill>
                  <a:srgbClr val="FF0000"/>
                </a:solidFill>
              </a:rPr>
              <a:t>Bold Red</a:t>
            </a:r>
            <a:r>
              <a:rPr lang="en-US" sz="1200" b="1" dirty="0" smtClean="0"/>
              <a:t>):</a:t>
            </a:r>
            <a:r>
              <a:rPr lang="en-US" sz="1200" dirty="0" smtClean="0"/>
              <a:t> 10/394 fragment ions using 7 most intense peaks</a:t>
            </a:r>
            <a:endParaRPr lang="en-US" sz="1200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828800"/>
            <a:ext cx="79285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655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http://cbio.ufs.ac.za/mascot/cgi/master_results.pl?file=..%2Fdata%2F20091007%2FF001457.dat&amp;REPTYPE=</a:t>
            </a:r>
            <a:r>
              <a:rPr lang="en-US" dirty="0" err="1" smtClean="0"/>
              <a:t>peptide&amp;_sigthreshold</a:t>
            </a:r>
            <a:r>
              <a:rPr lang="en-US" dirty="0" smtClean="0"/>
              <a:t>=0.05&amp;REPORT=</a:t>
            </a:r>
            <a:r>
              <a:rPr lang="en-US" dirty="0" err="1" smtClean="0"/>
              <a:t>AUTO&amp;_noerrortolerant</a:t>
            </a:r>
            <a:r>
              <a:rPr lang="en-US" dirty="0" smtClean="0"/>
              <a:t>=0&amp;_server_mudpit_switch=99999999&amp;_ignoreionsscorebelow=0&amp;_showsubsets=0&amp;_showpopups=</a:t>
            </a:r>
            <a:r>
              <a:rPr lang="en-US" dirty="0" err="1" smtClean="0"/>
              <a:t>TRUE&amp;_sortunassigned</a:t>
            </a:r>
            <a:r>
              <a:rPr lang="en-US" dirty="0" smtClean="0"/>
              <a:t>=</a:t>
            </a:r>
            <a:r>
              <a:rPr lang="en-US" dirty="0" err="1" smtClean="0"/>
              <a:t>scoredown&amp;_requireboldred</a:t>
            </a:r>
            <a:r>
              <a:rPr lang="en-US" dirty="0" smtClean="0"/>
              <a:t>=0</a:t>
            </a:r>
          </a:p>
        </p:txBody>
      </p:sp>
      <p:pic>
        <p:nvPicPr>
          <p:cNvPr id="8194" name="Picture 2" descr="Score Distrib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3200400" cy="1600200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2895600"/>
          <a:ext cx="7391401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2205"/>
                <a:gridCol w="800735"/>
                <a:gridCol w="1170305"/>
                <a:gridCol w="1231900"/>
                <a:gridCol w="923925"/>
                <a:gridCol w="862331"/>
              </a:tblGrid>
              <a:tr h="2852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Mr</a:t>
                      </a:r>
                      <a:r>
                        <a:rPr lang="en-US" sz="1400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Mr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obs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Expect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ELIIEGLTALK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1198.7173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1197.674786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-1.0425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0.12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ELIIEGLTALK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1198.7173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1198.823348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0.1061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0.23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CVENGELVQPK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1214.5965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1214.271466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-0.3250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0.19 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CVENGELVQPK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1215.5805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1216.287920 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0.7074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0.00079 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ASNFDLYFNNAIK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1515.7358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1515.668834 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-0.0669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0.002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TSSNFDYLFNSAIK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1605.7675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1605.744408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-0.0231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6.5e-07 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TSSNFDYLFNSAIK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1605.7675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1605.796432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0.0290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1.6e-06 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TSSNFDYLFNSAIK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1605.7675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1605.991878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0.2244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0.00033 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TSSNFDYLFNSAIK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1606.7515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1606.675462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-0.0760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7.5e-08 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ENYPIVGSASNFDLYFNNAIK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2375.1433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2375.115537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-0.0278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0.081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ENYPIVGSASNFDLYFNNAIK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2376.1274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2376.144306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0.0170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0.00034 </a:t>
                      </a:r>
                      <a:endParaRPr lang="en-US" sz="1400" dirty="0"/>
                    </a:p>
                  </a:txBody>
                  <a:tcPr/>
                </a:tc>
              </a:tr>
              <a:tr h="28526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ENYPIVGSASNFDLYFNNAIK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2388.1750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2387.293560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-0.8814</a:t>
                      </a:r>
                      <a:endParaRPr 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0.00092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600200" y="1219200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41 indicate identity or extensive homology (p&lt;0.05).</a:t>
            </a:r>
          </a:p>
          <a:p>
            <a:r>
              <a:rPr lang="en-US" dirty="0" smtClean="0"/>
              <a:t>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202    </a:t>
            </a:r>
            <a:r>
              <a:rPr lang="en-US" b="1" dirty="0" smtClean="0"/>
              <a:t>Queries matched:</a:t>
            </a:r>
            <a:r>
              <a:rPr lang="en-US" dirty="0" smtClean="0"/>
              <a:t> 23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0.67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300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275: 1197.674786 from(1198.682062,1+)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28.192 min, Period: 1, Cycle(s): 238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40 </a:t>
            </a:r>
            <a:r>
              <a:rPr lang="en-US" b="1" dirty="0" smtClean="0"/>
              <a:t>Expect:</a:t>
            </a:r>
            <a:r>
              <a:rPr lang="en-US" dirty="0" smtClean="0"/>
              <a:t> 0.12 </a:t>
            </a:r>
            <a:r>
              <a:rPr lang="en-US" b="1" dirty="0" smtClean="0"/>
              <a:t>Matches (Bold Red):</a:t>
            </a:r>
            <a:r>
              <a:rPr lang="en-US" dirty="0" smtClean="0"/>
              <a:t> 25/47 fragment ions using 52 most intense peaks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62393" y="2590800"/>
            <a:ext cx="8676806" cy="3971925"/>
            <a:chOff x="162393" y="2590800"/>
            <a:chExt cx="8676806" cy="3971925"/>
          </a:xfrm>
        </p:grpSpPr>
        <p:grpSp>
          <p:nvGrpSpPr>
            <p:cNvPr id="9" name="Group 8"/>
            <p:cNvGrpSpPr/>
            <p:nvPr/>
          </p:nvGrpSpPr>
          <p:grpSpPr>
            <a:xfrm>
              <a:off x="162393" y="2590800"/>
              <a:ext cx="8676806" cy="2590800"/>
              <a:chOff x="162393" y="2590800"/>
              <a:chExt cx="8676806" cy="2590800"/>
            </a:xfrm>
          </p:grpSpPr>
          <p:pic>
            <p:nvPicPr>
              <p:cNvPr id="4710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62393" y="2590800"/>
                <a:ext cx="4714407" cy="259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710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914266" y="2590800"/>
                <a:ext cx="3924933" cy="259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710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6700" y="5181600"/>
              <a:ext cx="8467725" cy="138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278: 1198.823348 from(600.418950,2+)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32.247 to 33.578 min, Period: 1, Cycle(s): 282 (Experiment 4), 271, 281 (Experiment 5)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0.23 </a:t>
            </a:r>
            <a:r>
              <a:rPr lang="en-US" b="1" dirty="0" smtClean="0"/>
              <a:t>Matches (Bold Red):</a:t>
            </a:r>
            <a:r>
              <a:rPr lang="en-US" dirty="0" smtClean="0"/>
              <a:t> 22/94 fragment ions using 56 most intense peaks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700" y="2590800"/>
            <a:ext cx="9118600" cy="3467100"/>
            <a:chOff x="12700" y="2590800"/>
            <a:chExt cx="9118600" cy="3467100"/>
          </a:xfrm>
        </p:grpSpPr>
        <p:grpSp>
          <p:nvGrpSpPr>
            <p:cNvPr id="9" name="Group 8"/>
            <p:cNvGrpSpPr/>
            <p:nvPr/>
          </p:nvGrpSpPr>
          <p:grpSpPr>
            <a:xfrm>
              <a:off x="12700" y="2590800"/>
              <a:ext cx="9118600" cy="2069310"/>
              <a:chOff x="0" y="2590800"/>
              <a:chExt cx="9118600" cy="2069310"/>
            </a:xfrm>
          </p:grpSpPr>
          <p:pic>
            <p:nvPicPr>
              <p:cNvPr id="4813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590800"/>
                <a:ext cx="3776662" cy="2069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813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84600" y="2616200"/>
                <a:ext cx="5334000" cy="20300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81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0200" y="4686300"/>
              <a:ext cx="84963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062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287: 1214.271466 from(608.143009,2+)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18.846 min, Period: 1, Cycle(s): 160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1214.5965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0.19 </a:t>
            </a:r>
            <a:r>
              <a:rPr lang="en-US" b="1" dirty="0" smtClean="0"/>
              <a:t>Matches (Bold Red):</a:t>
            </a:r>
            <a:r>
              <a:rPr lang="en-US" dirty="0" smtClean="0"/>
              <a:t> 20/100 fragment ions using 59 most intense peaks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7001" y="2819400"/>
            <a:ext cx="8928141" cy="3200400"/>
            <a:chOff x="127001" y="2514600"/>
            <a:chExt cx="8928141" cy="3200400"/>
          </a:xfrm>
        </p:grpSpPr>
        <p:grpSp>
          <p:nvGrpSpPr>
            <p:cNvPr id="9" name="Group 8"/>
            <p:cNvGrpSpPr/>
            <p:nvPr/>
          </p:nvGrpSpPr>
          <p:grpSpPr>
            <a:xfrm>
              <a:off x="127001" y="2514600"/>
              <a:ext cx="8928141" cy="1828800"/>
              <a:chOff x="127001" y="2514600"/>
              <a:chExt cx="8928141" cy="1828800"/>
            </a:xfrm>
          </p:grpSpPr>
          <p:pic>
            <p:nvPicPr>
              <p:cNvPr id="4915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01" y="2522426"/>
                <a:ext cx="3276599" cy="18065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15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29000" y="2514600"/>
                <a:ext cx="5626142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915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00" y="4371975"/>
              <a:ext cx="8524875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76200" y="3208581"/>
            <a:ext cx="9004301" cy="3192219"/>
            <a:chOff x="76200" y="3027606"/>
            <a:chExt cx="9004301" cy="3192219"/>
          </a:xfrm>
        </p:grpSpPr>
        <p:grpSp>
          <p:nvGrpSpPr>
            <p:cNvPr id="9" name="Group 8"/>
            <p:cNvGrpSpPr/>
            <p:nvPr/>
          </p:nvGrpSpPr>
          <p:grpSpPr>
            <a:xfrm>
              <a:off x="76200" y="3027606"/>
              <a:ext cx="9004301" cy="1850642"/>
              <a:chOff x="76200" y="3027606"/>
              <a:chExt cx="9004301" cy="1850642"/>
            </a:xfrm>
          </p:grpSpPr>
          <p:pic>
            <p:nvPicPr>
              <p:cNvPr id="5017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3027606"/>
                <a:ext cx="3352800" cy="1849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17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41701" y="3043352"/>
                <a:ext cx="5638800" cy="18348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018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876800"/>
              <a:ext cx="8562975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228600" y="157877"/>
            <a:ext cx="8686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289: 1216.287920 from(609.151236,2+)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18.719 min, Period: 1, Cycle(s): 159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1215.5805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N4 : </a:t>
            </a:r>
            <a:r>
              <a:rPr lang="en-US" dirty="0" err="1" smtClean="0">
                <a:solidFill>
                  <a:srgbClr val="FF0000"/>
                </a:solidFill>
              </a:rPr>
              <a:t>Deamidated</a:t>
            </a:r>
            <a:r>
              <a:rPr lang="en-US" dirty="0" smtClean="0">
                <a:solidFill>
                  <a:srgbClr val="FF0000"/>
                </a:solidFill>
              </a:rPr>
              <a:t> (NQ) </a:t>
            </a:r>
            <a:r>
              <a:rPr lang="en-US" b="1" dirty="0" smtClean="0"/>
              <a:t>Ions Score:</a:t>
            </a:r>
            <a:r>
              <a:rPr lang="en-US" dirty="0" smtClean="0"/>
              <a:t> 55 </a:t>
            </a:r>
            <a:r>
              <a:rPr lang="en-US" b="1" dirty="0" smtClean="0"/>
              <a:t>Expect:</a:t>
            </a:r>
            <a:r>
              <a:rPr lang="en-US" dirty="0" smtClean="0"/>
              <a:t> 0.00079 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7/100 fragment ions using 26 most intense peaks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6874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446: 1515.668834 from(758.841693,2+)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24.292 min, Period: 1, Cycle(s): 206 (Experiment 3)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1515.7358 </a:t>
            </a:r>
            <a:r>
              <a:rPr lang="en-US" b="1" dirty="0" smtClean="0"/>
              <a:t>Ions Score:</a:t>
            </a:r>
            <a:r>
              <a:rPr lang="en-US" dirty="0" smtClean="0"/>
              <a:t> 53 </a:t>
            </a:r>
            <a:r>
              <a:rPr lang="en-US" b="1" dirty="0" smtClean="0"/>
              <a:t>Expect:</a:t>
            </a:r>
            <a:r>
              <a:rPr lang="en-US" dirty="0" smtClean="0"/>
              <a:t> 0.002 </a:t>
            </a:r>
            <a:r>
              <a:rPr lang="en-US" b="1" dirty="0" smtClean="0"/>
              <a:t>Matches (Bold Red):</a:t>
            </a:r>
            <a:r>
              <a:rPr lang="en-US" dirty="0" smtClean="0"/>
              <a:t> 17/122 fragment ions using 38 most intense peaks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7000" y="2907387"/>
            <a:ext cx="8898466" cy="3417213"/>
            <a:chOff x="127000" y="2561312"/>
            <a:chExt cx="8898466" cy="3417213"/>
          </a:xfrm>
        </p:grpSpPr>
        <p:grpSp>
          <p:nvGrpSpPr>
            <p:cNvPr id="9" name="Group 8"/>
            <p:cNvGrpSpPr/>
            <p:nvPr/>
          </p:nvGrpSpPr>
          <p:grpSpPr>
            <a:xfrm>
              <a:off x="127000" y="2561312"/>
              <a:ext cx="8898466" cy="2010688"/>
              <a:chOff x="127000" y="2561312"/>
              <a:chExt cx="8898466" cy="2010688"/>
            </a:xfrm>
          </p:grpSpPr>
          <p:pic>
            <p:nvPicPr>
              <p:cNvPr id="5120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00" y="2561312"/>
                <a:ext cx="3657600" cy="201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20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10000" y="2590800"/>
                <a:ext cx="5215466" cy="198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120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4000" y="4597400"/>
              <a:ext cx="8620125" cy="138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74195" y="2971800"/>
            <a:ext cx="8993605" cy="3429000"/>
            <a:chOff x="74195" y="3048000"/>
            <a:chExt cx="8993605" cy="3429000"/>
          </a:xfrm>
        </p:grpSpPr>
        <p:grpSp>
          <p:nvGrpSpPr>
            <p:cNvPr id="9" name="Group 8"/>
            <p:cNvGrpSpPr/>
            <p:nvPr/>
          </p:nvGrpSpPr>
          <p:grpSpPr>
            <a:xfrm>
              <a:off x="74195" y="3048000"/>
              <a:ext cx="8993605" cy="2086099"/>
              <a:chOff x="74195" y="3048000"/>
              <a:chExt cx="8993605" cy="2086099"/>
            </a:xfrm>
          </p:grpSpPr>
          <p:pic>
            <p:nvPicPr>
              <p:cNvPr id="522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4195" y="3048000"/>
                <a:ext cx="3735805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22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86200" y="3048000"/>
                <a:ext cx="5181600" cy="2086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22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133975"/>
              <a:ext cx="8496300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152400" y="3586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478: 1605.744408 from(803.879480,2+)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Elution: 30.635 to 33.2 min, Period: 1, Cycle(s): 269 (Experiment 3), 258, 279 (Experiment 4)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91 </a:t>
            </a:r>
            <a:r>
              <a:rPr lang="en-US" b="1" dirty="0" smtClean="0"/>
              <a:t>Expect:</a:t>
            </a:r>
            <a:r>
              <a:rPr lang="en-US" dirty="0" smtClean="0"/>
              <a:t> 6.5e-07 </a:t>
            </a:r>
            <a:r>
              <a:rPr lang="en-US" b="1" dirty="0" smtClean="0"/>
              <a:t>Matches (Bold Red):</a:t>
            </a:r>
            <a:r>
              <a:rPr lang="en-US" dirty="0" smtClean="0"/>
              <a:t> 13/144 fragment ions using 19 most intense peaks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57877"/>
            <a:ext cx="861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480: 1605.796432 from(803.905492,2+)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26.487 to 28.532 min, Period: 1, Cycle(s): 224, 226, 231 (Experiment 3), 241 (Experiment 4), 240 (Experiment 5)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87 </a:t>
            </a:r>
            <a:r>
              <a:rPr lang="en-US" b="1" dirty="0" smtClean="0"/>
              <a:t>Expect:</a:t>
            </a:r>
            <a:r>
              <a:rPr lang="en-US" dirty="0" smtClean="0"/>
              <a:t> 1.6e-06 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13/144 fragment ions using 22 most intense peaks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6200" y="2875242"/>
            <a:ext cx="8953500" cy="3490633"/>
            <a:chOff x="76200" y="2875242"/>
            <a:chExt cx="8953500" cy="3490633"/>
          </a:xfrm>
        </p:grpSpPr>
        <p:grpSp>
          <p:nvGrpSpPr>
            <p:cNvPr id="9" name="Group 8"/>
            <p:cNvGrpSpPr/>
            <p:nvPr/>
          </p:nvGrpSpPr>
          <p:grpSpPr>
            <a:xfrm>
              <a:off x="76200" y="2875242"/>
              <a:ext cx="8953500" cy="2095047"/>
              <a:chOff x="88900" y="2875242"/>
              <a:chExt cx="8953500" cy="2095047"/>
            </a:xfrm>
          </p:grpSpPr>
          <p:pic>
            <p:nvPicPr>
              <p:cNvPr id="5325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8900" y="2879920"/>
                <a:ext cx="3733800" cy="2048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325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60800" y="2875242"/>
                <a:ext cx="5181600" cy="2095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32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7500" y="5003800"/>
              <a:ext cx="8496300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2824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481: 1605.991878 from(536.337902,3+)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26.772 min, Period: 1, Cycle(s): 226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63 </a:t>
            </a:r>
            <a:r>
              <a:rPr lang="en-US" b="1" dirty="0" smtClean="0"/>
              <a:t>Expect:</a:t>
            </a:r>
            <a:r>
              <a:rPr lang="en-US" dirty="0" smtClean="0"/>
              <a:t> 0.00033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22/144 fragment ions using 25 most intense peaks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2700" y="2743200"/>
            <a:ext cx="9105900" cy="3530600"/>
            <a:chOff x="12700" y="2743200"/>
            <a:chExt cx="9105900" cy="3530600"/>
          </a:xfrm>
        </p:grpSpPr>
        <p:grpSp>
          <p:nvGrpSpPr>
            <p:cNvPr id="10" name="Group 9"/>
            <p:cNvGrpSpPr/>
            <p:nvPr/>
          </p:nvGrpSpPr>
          <p:grpSpPr>
            <a:xfrm>
              <a:off x="12700" y="2743200"/>
              <a:ext cx="9105900" cy="2133600"/>
              <a:chOff x="12700" y="2743200"/>
              <a:chExt cx="9105900" cy="2133600"/>
            </a:xfrm>
          </p:grpSpPr>
          <p:pic>
            <p:nvPicPr>
              <p:cNvPr id="5427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0" y="2785440"/>
                <a:ext cx="3810000" cy="20913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2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38941" y="2743200"/>
                <a:ext cx="5279659" cy="213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42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6225" y="4902200"/>
              <a:ext cx="8601075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65100" y="2895600"/>
            <a:ext cx="8788400" cy="3413125"/>
            <a:chOff x="50800" y="2895600"/>
            <a:chExt cx="8788400" cy="3413125"/>
          </a:xfrm>
        </p:grpSpPr>
        <p:grpSp>
          <p:nvGrpSpPr>
            <p:cNvPr id="9" name="Group 8"/>
            <p:cNvGrpSpPr/>
            <p:nvPr/>
          </p:nvGrpSpPr>
          <p:grpSpPr>
            <a:xfrm>
              <a:off x="50800" y="2895600"/>
              <a:ext cx="8788400" cy="2057400"/>
              <a:chOff x="50800" y="2895600"/>
              <a:chExt cx="8788400" cy="2057400"/>
            </a:xfrm>
          </p:grpSpPr>
          <p:pic>
            <p:nvPicPr>
              <p:cNvPr id="5529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0800" y="2895600"/>
                <a:ext cx="3724837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29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10000" y="2895600"/>
                <a:ext cx="5029200" cy="20269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530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7800" y="4965700"/>
              <a:ext cx="8515350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609600" y="157877"/>
            <a:ext cx="8077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482: 1606.675462 from(804.345007,2+)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24.8 to 24.9 min, Period: 1, Cycle(s): 210-211 (Experiment 3)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1606.7515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N10 : </a:t>
            </a:r>
            <a:r>
              <a:rPr lang="en-US" dirty="0" err="1" smtClean="0">
                <a:solidFill>
                  <a:srgbClr val="FF0000"/>
                </a:solidFill>
              </a:rPr>
              <a:t>Deamidated</a:t>
            </a:r>
            <a:r>
              <a:rPr lang="en-US" dirty="0" smtClean="0">
                <a:solidFill>
                  <a:srgbClr val="FF0000"/>
                </a:solidFill>
              </a:rPr>
              <a:t> (NQ)</a:t>
            </a:r>
            <a:r>
              <a:rPr lang="en-US" dirty="0" smtClean="0"/>
              <a:t> </a:t>
            </a:r>
            <a:r>
              <a:rPr lang="en-US" b="1" dirty="0" smtClean="0"/>
              <a:t>Ions Score:</a:t>
            </a:r>
            <a:r>
              <a:rPr lang="en-US" dirty="0" smtClean="0"/>
              <a:t> 97 </a:t>
            </a:r>
            <a:r>
              <a:rPr lang="en-US" b="1" dirty="0" smtClean="0"/>
              <a:t>Expect:</a:t>
            </a:r>
            <a:r>
              <a:rPr lang="en-US" dirty="0" smtClean="0"/>
              <a:t> 7.5e-08                  </a:t>
            </a:r>
            <a:r>
              <a:rPr lang="en-US" b="1" dirty="0" smtClean="0"/>
              <a:t>Matches (Bold Red):</a:t>
            </a:r>
            <a:r>
              <a:rPr lang="en-US" dirty="0" smtClean="0"/>
              <a:t> 14/144 fragment ions using 15 most intense peaks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Hho1p peptides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ASSPSSLTYK</a:t>
            </a:r>
          </a:p>
          <a:p>
            <a:r>
              <a:rPr lang="en-US" b="1" dirty="0" smtClean="0"/>
              <a:t>QAATSVSATASK</a:t>
            </a:r>
          </a:p>
          <a:p>
            <a:r>
              <a:rPr lang="en-US" b="1" dirty="0" smtClean="0"/>
              <a:t>KASSPSSLTYK</a:t>
            </a:r>
          </a:p>
          <a:p>
            <a:r>
              <a:rPr lang="en-US" b="1" dirty="0" smtClean="0"/>
              <a:t>K.GVEAGDFEQPK.G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7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9305" y="2743200"/>
            <a:ext cx="9094695" cy="3911600"/>
            <a:chOff x="49305" y="2743200"/>
            <a:chExt cx="9094695" cy="3911600"/>
          </a:xfrm>
        </p:grpSpPr>
        <p:grpSp>
          <p:nvGrpSpPr>
            <p:cNvPr id="9" name="Group 8"/>
            <p:cNvGrpSpPr/>
            <p:nvPr/>
          </p:nvGrpSpPr>
          <p:grpSpPr>
            <a:xfrm>
              <a:off x="49305" y="2743200"/>
              <a:ext cx="9094695" cy="2514600"/>
              <a:chOff x="49305" y="2743200"/>
              <a:chExt cx="9094695" cy="2514600"/>
            </a:xfrm>
          </p:grpSpPr>
          <p:pic>
            <p:nvPicPr>
              <p:cNvPr id="5632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9305" y="2743200"/>
                <a:ext cx="4560795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632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48200" y="2743201"/>
                <a:ext cx="4495800" cy="2513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632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5245100"/>
              <a:ext cx="8496300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228600" y="206276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756: 2375.115537 from(792.712455,3+)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43.837 to 44.571 min, Period: 1, Cycle(s): 368, 374 (Experiment 3)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2375.1433 </a:t>
            </a:r>
            <a:r>
              <a:rPr lang="en-US" b="1" dirty="0" smtClean="0"/>
              <a:t>Ions Score:</a:t>
            </a:r>
            <a:r>
              <a:rPr lang="en-US" dirty="0" smtClean="0"/>
              <a:t> 37 </a:t>
            </a:r>
            <a:r>
              <a:rPr lang="en-US" b="1" dirty="0" smtClean="0"/>
              <a:t>Expect:</a:t>
            </a:r>
            <a:r>
              <a:rPr lang="en-US" dirty="0" smtClean="0"/>
              <a:t> 0.081 </a:t>
            </a:r>
            <a:r>
              <a:rPr lang="en-US" b="1" dirty="0" smtClean="0"/>
              <a:t>Matches (Bold Red):</a:t>
            </a:r>
            <a:r>
              <a:rPr lang="en-US" dirty="0" smtClean="0"/>
              <a:t> 22/222 fragment ions using 58 most intense peaks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757: 2376.144306 from(793.055378,3+)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36.921 to 37.142 min, Period: 1, Cycle(s): 309, 311 (Experiment 4)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2376.1274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N17 : </a:t>
            </a:r>
            <a:r>
              <a:rPr lang="en-US" dirty="0" err="1" smtClean="0">
                <a:solidFill>
                  <a:srgbClr val="FF0000"/>
                </a:solidFill>
              </a:rPr>
              <a:t>Deamidated</a:t>
            </a:r>
            <a:r>
              <a:rPr lang="en-US" dirty="0" smtClean="0">
                <a:solidFill>
                  <a:srgbClr val="FF0000"/>
                </a:solidFill>
              </a:rPr>
              <a:t> (NQ)</a:t>
            </a:r>
            <a:r>
              <a:rPr lang="en-US" dirty="0" smtClean="0"/>
              <a:t> </a:t>
            </a:r>
            <a:r>
              <a:rPr lang="en-US" b="1" dirty="0" smtClean="0"/>
              <a:t>Ions Score:</a:t>
            </a:r>
            <a:r>
              <a:rPr lang="en-US" dirty="0" smtClean="0"/>
              <a:t> 60 </a:t>
            </a:r>
            <a:r>
              <a:rPr lang="en-US" b="1" dirty="0" smtClean="0"/>
              <a:t>Expect:</a:t>
            </a:r>
            <a:r>
              <a:rPr lang="en-US" dirty="0" smtClean="0"/>
              <a:t> 0.00034 </a:t>
            </a:r>
            <a:r>
              <a:rPr lang="en-US" b="1" dirty="0" smtClean="0"/>
              <a:t>Matches (Bold Red):</a:t>
            </a:r>
            <a:r>
              <a:rPr lang="en-US" dirty="0" smtClean="0"/>
              <a:t> 34/222 fragment ions using 62 most intense peaks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2717800"/>
            <a:ext cx="9093201" cy="3911600"/>
            <a:chOff x="0" y="2895600"/>
            <a:chExt cx="9093201" cy="3911600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2895600"/>
              <a:ext cx="9093201" cy="2518202"/>
              <a:chOff x="0" y="2895600"/>
              <a:chExt cx="9093201" cy="2518202"/>
            </a:xfrm>
          </p:grpSpPr>
          <p:pic>
            <p:nvPicPr>
              <p:cNvPr id="5734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895600"/>
                <a:ext cx="4592236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34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97401" y="2895600"/>
                <a:ext cx="4495800" cy="2518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734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426075"/>
              <a:ext cx="8534400" cy="138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2700" y="2743200"/>
            <a:ext cx="9093200" cy="3876675"/>
            <a:chOff x="12700" y="2819400"/>
            <a:chExt cx="9093200" cy="3876675"/>
          </a:xfrm>
        </p:grpSpPr>
        <p:grpSp>
          <p:nvGrpSpPr>
            <p:cNvPr id="9" name="Group 8"/>
            <p:cNvGrpSpPr/>
            <p:nvPr/>
          </p:nvGrpSpPr>
          <p:grpSpPr>
            <a:xfrm>
              <a:off x="12700" y="2819400"/>
              <a:ext cx="9093200" cy="2530043"/>
              <a:chOff x="0" y="2819400"/>
              <a:chExt cx="9093200" cy="2530043"/>
            </a:xfrm>
          </p:grpSpPr>
          <p:pic>
            <p:nvPicPr>
              <p:cNvPr id="5837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819400"/>
                <a:ext cx="4608727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837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97400" y="2828650"/>
                <a:ext cx="4495800" cy="25207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837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5372100"/>
              <a:ext cx="8553450" cy="132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431800" y="81677"/>
            <a:ext cx="8305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759: 2387.293560 from(796.771796,3+)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38.465 min, Period: 1, Cycle(s): 323 (Experiment 3)</a:t>
            </a:r>
            <a:br>
              <a:rPr lang="en-US" dirty="0" smtClean="0"/>
            </a:br>
            <a:r>
              <a:rPr lang="en-US" dirty="0" smtClean="0"/>
              <a:t>Data file c:\temp\mas1AF.tmp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2388.1750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S8 : </a:t>
            </a:r>
            <a:r>
              <a:rPr lang="en-US" dirty="0" smtClean="0">
                <a:solidFill>
                  <a:srgbClr val="FF0000"/>
                </a:solidFill>
              </a:rPr>
              <a:t>Methylamine (S) </a:t>
            </a:r>
            <a:r>
              <a:rPr lang="en-US" b="1" dirty="0" smtClean="0"/>
              <a:t>Ions Score:</a:t>
            </a:r>
            <a:r>
              <a:rPr lang="en-US" dirty="0" smtClean="0"/>
              <a:t> 56 </a:t>
            </a:r>
            <a:r>
              <a:rPr lang="en-US" b="1" dirty="0" smtClean="0"/>
              <a:t>Expect:</a:t>
            </a:r>
            <a:r>
              <a:rPr lang="en-US" dirty="0" smtClean="0"/>
              <a:t> 0.00092 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13/222 fragment ions using 32 most intense peaks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http://cbio.ufs.ac.za/mascot/cgi/master_results.pl?file=..%2Fdata%2F20091007%2FF001459.dat&amp;REPTYPE=</a:t>
            </a:r>
            <a:r>
              <a:rPr lang="en-US" dirty="0" err="1" smtClean="0"/>
              <a:t>select&amp;_sigthreshold</a:t>
            </a:r>
            <a:r>
              <a:rPr lang="en-US" dirty="0" smtClean="0"/>
              <a:t>=0.05&amp;REPORT=</a:t>
            </a:r>
            <a:r>
              <a:rPr lang="en-US" dirty="0" err="1" smtClean="0"/>
              <a:t>AUTO&amp;_noerrortolerant</a:t>
            </a:r>
            <a:r>
              <a:rPr lang="en-US" dirty="0" smtClean="0"/>
              <a:t>=0&amp;_server_mudpit_switch=99999999&amp;_ignoreionsscorebelow=0&amp;_showsubsets=0&amp;_showpopups=</a:t>
            </a:r>
            <a:r>
              <a:rPr lang="en-US" dirty="0" err="1" smtClean="0"/>
              <a:t>TRUE&amp;_sortunassigned</a:t>
            </a:r>
            <a:r>
              <a:rPr lang="en-US" dirty="0" smtClean="0"/>
              <a:t>=</a:t>
            </a:r>
            <a:r>
              <a:rPr lang="en-US" dirty="0" err="1" smtClean="0"/>
              <a:t>scoredown&amp;_requireboldred</a:t>
            </a:r>
            <a:r>
              <a:rPr lang="en-US" dirty="0" smtClean="0"/>
              <a:t>=0</a:t>
            </a:r>
          </a:p>
          <a:p>
            <a:endParaRPr lang="en-US" dirty="0" smtClean="0"/>
          </a:p>
          <a:p>
            <a:r>
              <a:rPr lang="en-US" dirty="0" smtClean="0"/>
              <a:t>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 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213    </a:t>
            </a:r>
            <a:r>
              <a:rPr lang="en-US" b="1" dirty="0" smtClean="0"/>
              <a:t>Queries matched:</a:t>
            </a:r>
            <a:r>
              <a:rPr lang="en-US" dirty="0" smtClean="0"/>
              <a:t> 29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1.16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2057400"/>
          <a:ext cx="91440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1066800"/>
                <a:gridCol w="1371600"/>
                <a:gridCol w="1524000"/>
                <a:gridCol w="1143000"/>
                <a:gridCol w="1143000"/>
              </a:tblGrid>
              <a:tr h="2857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DYLFNSAIK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37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1069.5444 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1070.661252 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1.1169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0.037 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36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1180.7067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1181.898876 </a:t>
                      </a:r>
                      <a:endParaRPr lang="en-US" i="0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 smtClean="0"/>
                        <a:t>1.1922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0.043 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1198.7173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1197.674786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0.0095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CVENGELVQPK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1214.5965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1214.271466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0.016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CVENGELVQPK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1215.5805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1216.287920 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0.7074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0.0004 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1515.7358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1515.668834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-0.0669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0.0011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1605.7675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1605.744408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-0.0231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5.2e-08 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1606.7515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1606.675462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-0.0760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3.6e-08 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1621.7624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1621.657220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-0.1052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0.007 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2375.1433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2374.363008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-0.7803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0.00044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2376.1274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2376.144306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0.0170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0.00011 </a:t>
                      </a:r>
                      <a:endParaRPr lang="en-US" dirty="0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2413.0992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2413.123209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0.0240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82476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260: 1070.661252 from(536.337902,2+)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26.772 min, Period: 1, Cycle(s): 226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1069.5444 </a:t>
            </a:r>
            <a:r>
              <a:rPr lang="en-US" b="1" dirty="0" smtClean="0"/>
              <a:t>Ions Score:</a:t>
            </a:r>
            <a:r>
              <a:rPr lang="en-US" dirty="0" smtClean="0"/>
              <a:t> 37 </a:t>
            </a:r>
            <a:r>
              <a:rPr lang="en-US" b="1" dirty="0" smtClean="0"/>
              <a:t>Expect:</a:t>
            </a:r>
            <a:r>
              <a:rPr lang="en-US" dirty="0" smtClean="0"/>
              <a:t> 0.037 </a:t>
            </a:r>
            <a:r>
              <a:rPr lang="en-US" b="1" dirty="0" smtClean="0"/>
              <a:t>Matches (Bold Red):</a:t>
            </a:r>
            <a:r>
              <a:rPr lang="en-US" dirty="0" smtClean="0"/>
              <a:t> 11/82 fragment ions using 22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3500" y="2867334"/>
            <a:ext cx="9004300" cy="3304866"/>
            <a:chOff x="63500" y="2724459"/>
            <a:chExt cx="9004300" cy="3304866"/>
          </a:xfrm>
        </p:grpSpPr>
        <p:grpSp>
          <p:nvGrpSpPr>
            <p:cNvPr id="7" name="Group 6"/>
            <p:cNvGrpSpPr/>
            <p:nvPr/>
          </p:nvGrpSpPr>
          <p:grpSpPr>
            <a:xfrm>
              <a:off x="63500" y="2724459"/>
              <a:ext cx="9004300" cy="1726239"/>
              <a:chOff x="63500" y="2724459"/>
              <a:chExt cx="9004300" cy="1726239"/>
            </a:xfrm>
          </p:grpSpPr>
          <p:pic>
            <p:nvPicPr>
              <p:cNvPr id="2560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3500" y="2724459"/>
                <a:ext cx="3124200" cy="1717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0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200400" y="2736242"/>
                <a:ext cx="5867400" cy="17144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560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648200"/>
              <a:ext cx="8543925" cy="138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81677"/>
            <a:ext cx="8458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308: 1181.898876 from(591.956714,2+)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28.311 min, Period: 1, Cycle(s): 239 (Experiment 5)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1180.7067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N-term : </a:t>
            </a:r>
            <a:r>
              <a:rPr lang="en-US" dirty="0" err="1" smtClean="0">
                <a:solidFill>
                  <a:srgbClr val="FF0000"/>
                </a:solidFill>
              </a:rPr>
              <a:t>Glu</a:t>
            </a:r>
            <a:r>
              <a:rPr lang="en-US" dirty="0" smtClean="0">
                <a:solidFill>
                  <a:srgbClr val="FF0000"/>
                </a:solidFill>
              </a:rPr>
              <a:t>-&gt;</a:t>
            </a:r>
            <a:r>
              <a:rPr lang="en-US" dirty="0" err="1" smtClean="0">
                <a:solidFill>
                  <a:srgbClr val="FF0000"/>
                </a:solidFill>
              </a:rPr>
              <a:t>pyro-Glu</a:t>
            </a:r>
            <a:r>
              <a:rPr lang="en-US" dirty="0" smtClean="0">
                <a:solidFill>
                  <a:srgbClr val="FF0000"/>
                </a:solidFill>
              </a:rPr>
              <a:t> (N-term E)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0.043 </a:t>
            </a:r>
            <a:r>
              <a:rPr lang="en-US" b="1" dirty="0" smtClean="0"/>
              <a:t>Matches (Bold Red):</a:t>
            </a:r>
            <a:r>
              <a:rPr lang="en-US" dirty="0" smtClean="0"/>
              <a:t> 19/94 fragment ions using 58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2785014"/>
            <a:ext cx="9067799" cy="3625311"/>
            <a:chOff x="1" y="2785014"/>
            <a:chExt cx="9067799" cy="3625311"/>
          </a:xfrm>
        </p:grpSpPr>
        <p:grpSp>
          <p:nvGrpSpPr>
            <p:cNvPr id="7" name="Group 6"/>
            <p:cNvGrpSpPr/>
            <p:nvPr/>
          </p:nvGrpSpPr>
          <p:grpSpPr>
            <a:xfrm>
              <a:off x="1" y="2785014"/>
              <a:ext cx="9067799" cy="2052260"/>
              <a:chOff x="1" y="2785014"/>
              <a:chExt cx="9067799" cy="2052260"/>
            </a:xfrm>
          </p:grpSpPr>
          <p:pic>
            <p:nvPicPr>
              <p:cNvPr id="266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2785014"/>
                <a:ext cx="3733799" cy="2048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6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33800" y="2792008"/>
                <a:ext cx="5334000" cy="20452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66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105400"/>
              <a:ext cx="8562975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8600" y="2514600"/>
            <a:ext cx="8710029" cy="4105275"/>
            <a:chOff x="228600" y="2514600"/>
            <a:chExt cx="8710029" cy="4105275"/>
          </a:xfrm>
        </p:grpSpPr>
        <p:grpSp>
          <p:nvGrpSpPr>
            <p:cNvPr id="9" name="Group 8"/>
            <p:cNvGrpSpPr/>
            <p:nvPr/>
          </p:nvGrpSpPr>
          <p:grpSpPr>
            <a:xfrm>
              <a:off x="228600" y="2514600"/>
              <a:ext cx="8710029" cy="2709111"/>
              <a:chOff x="281571" y="2667000"/>
              <a:chExt cx="8481429" cy="2556711"/>
            </a:xfrm>
          </p:grpSpPr>
          <p:pic>
            <p:nvPicPr>
              <p:cNvPr id="2765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81571" y="2667000"/>
                <a:ext cx="4586846" cy="25169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5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876800" y="2667000"/>
                <a:ext cx="3886200" cy="25567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76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4325" y="5334000"/>
              <a:ext cx="8524875" cy="128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228600" y="2062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312: 1197.674786 from(1198.682062,1+)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28.192 min, Period: 1, Cycle(s): 238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40 </a:t>
            </a:r>
            <a:r>
              <a:rPr lang="en-US" b="1" dirty="0" smtClean="0"/>
              <a:t>Expect:</a:t>
            </a:r>
            <a:r>
              <a:rPr lang="en-US" dirty="0" smtClean="0"/>
              <a:t> 0.0095 </a:t>
            </a:r>
            <a:r>
              <a:rPr lang="en-US" b="1" dirty="0" smtClean="0"/>
              <a:t>Matches (Bold Red):</a:t>
            </a:r>
            <a:r>
              <a:rPr lang="en-US" dirty="0" smtClean="0"/>
              <a:t> 25/47 fragment ions using 52 most intense peaks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2062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325: 1214.271466 from(608.143009,2+)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18.846 min, Period: 1, Cycle(s): 160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1214.5965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0.016 </a:t>
            </a:r>
            <a:r>
              <a:rPr lang="en-US" b="1" dirty="0" smtClean="0"/>
              <a:t>Matches (Bold Red):</a:t>
            </a:r>
            <a:r>
              <a:rPr lang="en-US" dirty="0" smtClean="0"/>
              <a:t> 20/100 fragment ions using 59 most intense peaks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0800" y="3048000"/>
            <a:ext cx="9017000" cy="3234924"/>
            <a:chOff x="76200" y="3318276"/>
            <a:chExt cx="9017000" cy="3234924"/>
          </a:xfrm>
        </p:grpSpPr>
        <p:grpSp>
          <p:nvGrpSpPr>
            <p:cNvPr id="7" name="Group 6"/>
            <p:cNvGrpSpPr/>
            <p:nvPr/>
          </p:nvGrpSpPr>
          <p:grpSpPr>
            <a:xfrm>
              <a:off x="76200" y="3318276"/>
              <a:ext cx="9017000" cy="1838611"/>
              <a:chOff x="76200" y="3318276"/>
              <a:chExt cx="9017000" cy="1838611"/>
            </a:xfrm>
          </p:grpSpPr>
          <p:pic>
            <p:nvPicPr>
              <p:cNvPr id="2867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3318276"/>
                <a:ext cx="3352800" cy="18337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54400" y="3328086"/>
                <a:ext cx="5638800" cy="18288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86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4325" y="5248275"/>
              <a:ext cx="8524875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57877"/>
            <a:ext cx="8534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CVENGELVQPK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327: 1216.287920 from(609.151236,2+)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Elution: 18.719 min, Period: 1, Cycle(s): 159 (Experiment 3) (Charge not auto determined)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1215.5805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N4 : </a:t>
            </a:r>
            <a:r>
              <a:rPr lang="en-US" dirty="0" err="1" smtClean="0">
                <a:solidFill>
                  <a:srgbClr val="FF0000"/>
                </a:solidFill>
              </a:rPr>
              <a:t>Deamidated</a:t>
            </a:r>
            <a:r>
              <a:rPr lang="en-US" dirty="0" smtClean="0">
                <a:solidFill>
                  <a:srgbClr val="FF0000"/>
                </a:solidFill>
              </a:rPr>
              <a:t> (NQ) </a:t>
            </a:r>
            <a:r>
              <a:rPr lang="en-US" b="1" dirty="0" smtClean="0"/>
              <a:t>Ions Score:</a:t>
            </a:r>
            <a:r>
              <a:rPr lang="en-US" dirty="0" smtClean="0"/>
              <a:t> 55 </a:t>
            </a:r>
            <a:r>
              <a:rPr lang="en-US" b="1" dirty="0" smtClean="0"/>
              <a:t>Expect:</a:t>
            </a:r>
            <a:r>
              <a:rPr lang="en-US" dirty="0" smtClean="0"/>
              <a:t> 0.0004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7/100 fragment ions using 26 most intense peaks 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701" y="3172254"/>
            <a:ext cx="9131299" cy="3228546"/>
            <a:chOff x="12701" y="3057954"/>
            <a:chExt cx="9131299" cy="3228546"/>
          </a:xfrm>
        </p:grpSpPr>
        <p:grpSp>
          <p:nvGrpSpPr>
            <p:cNvPr id="7" name="Group 6"/>
            <p:cNvGrpSpPr/>
            <p:nvPr/>
          </p:nvGrpSpPr>
          <p:grpSpPr>
            <a:xfrm>
              <a:off x="12701" y="3057954"/>
              <a:ext cx="9131299" cy="1884405"/>
              <a:chOff x="12701" y="3057954"/>
              <a:chExt cx="9131299" cy="1884405"/>
            </a:xfrm>
          </p:grpSpPr>
          <p:pic>
            <p:nvPicPr>
              <p:cNvPr id="2969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1" y="3057954"/>
                <a:ext cx="3428999" cy="18844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69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29000" y="3066555"/>
                <a:ext cx="5715000" cy="1855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970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953000"/>
              <a:ext cx="8534400" cy="13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30076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503: 1515.668834 from(758.841693,2+)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24.292 min, Period: 1, Cycle(s): 206 (Experiment 3)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1515.7358 </a:t>
            </a:r>
            <a:r>
              <a:rPr lang="en-US" b="1" dirty="0" smtClean="0"/>
              <a:t>Ions Score:</a:t>
            </a:r>
            <a:r>
              <a:rPr lang="en-US" dirty="0" smtClean="0"/>
              <a:t> 53 </a:t>
            </a:r>
            <a:r>
              <a:rPr lang="en-US" b="1" dirty="0" smtClean="0"/>
              <a:t>Expect:</a:t>
            </a:r>
            <a:r>
              <a:rPr lang="en-US" dirty="0" smtClean="0"/>
              <a:t> 0.0011 </a:t>
            </a:r>
            <a:r>
              <a:rPr lang="en-US" b="1" dirty="0" smtClean="0"/>
              <a:t>Matches (Bold Red):</a:t>
            </a:r>
            <a:r>
              <a:rPr lang="en-US" dirty="0" smtClean="0"/>
              <a:t> 17/122 fragment ions using 38 most intense peaks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6200" y="2937703"/>
            <a:ext cx="8991600" cy="3386897"/>
            <a:chOff x="76200" y="2632903"/>
            <a:chExt cx="8991600" cy="3386897"/>
          </a:xfrm>
        </p:grpSpPr>
        <p:grpSp>
          <p:nvGrpSpPr>
            <p:cNvPr id="9" name="Group 8"/>
            <p:cNvGrpSpPr/>
            <p:nvPr/>
          </p:nvGrpSpPr>
          <p:grpSpPr>
            <a:xfrm>
              <a:off x="76200" y="2632903"/>
              <a:ext cx="8991600" cy="2020957"/>
              <a:chOff x="76200" y="2632903"/>
              <a:chExt cx="8991600" cy="2020957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632903"/>
                <a:ext cx="3657600" cy="20209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33800" y="2641463"/>
                <a:ext cx="5334000" cy="2006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9400" y="4695825"/>
              <a:ext cx="8591550" cy="132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3200400"/>
            <a:ext cx="4648200" cy="1143000"/>
          </a:xfrm>
        </p:spPr>
        <p:txBody>
          <a:bodyPr>
            <a:normAutofit/>
          </a:bodyPr>
          <a:lstStyle/>
          <a:p>
            <a:pPr algn="l"/>
            <a:r>
              <a:rPr lang="en-US" sz="1200" b="1" dirty="0" err="1" smtClean="0"/>
              <a:t>Monoisotopic</a:t>
            </a:r>
            <a:r>
              <a:rPr lang="en-US" sz="1200" b="1" dirty="0" smtClean="0"/>
              <a:t> mass of neutral peptide </a:t>
            </a:r>
            <a:r>
              <a:rPr lang="en-US" sz="1200" b="1" dirty="0" err="1" smtClean="0"/>
              <a:t>Mr</a:t>
            </a:r>
            <a:r>
              <a:rPr lang="en-US" sz="1200" b="1" dirty="0" smtClean="0"/>
              <a:t>(calc):</a:t>
            </a:r>
            <a:r>
              <a:rPr lang="en-US" sz="1200" dirty="0" smtClean="0"/>
              <a:t> 1039.5186 </a:t>
            </a:r>
            <a:br>
              <a:rPr lang="en-US" sz="1200" dirty="0" smtClean="0"/>
            </a:br>
            <a:r>
              <a:rPr lang="en-US" sz="1200" b="1" dirty="0" smtClean="0"/>
              <a:t>Ions Score:</a:t>
            </a:r>
            <a:r>
              <a:rPr lang="en-US" sz="1200" dirty="0" smtClean="0"/>
              <a:t> 51 </a:t>
            </a:r>
            <a:r>
              <a:rPr lang="en-US" sz="1200" b="1" dirty="0" smtClean="0"/>
              <a:t>Expect:</a:t>
            </a:r>
            <a:r>
              <a:rPr lang="en-US" sz="1200" dirty="0" smtClean="0"/>
              <a:t> 0.0085 </a:t>
            </a:r>
            <a:br>
              <a:rPr lang="en-US" sz="1200" dirty="0" smtClean="0"/>
            </a:br>
            <a:r>
              <a:rPr lang="en-US" sz="1200" b="1" dirty="0" smtClean="0"/>
              <a:t>Matches (Bold Red):</a:t>
            </a:r>
            <a:r>
              <a:rPr lang="en-US" sz="1200" dirty="0" smtClean="0"/>
              <a:t> 16/84 fragment ions using 35 most intense peaks</a:t>
            </a:r>
            <a:endParaRPr lang="en-US" sz="1200" dirty="0"/>
          </a:p>
        </p:txBody>
      </p:sp>
      <p:pic>
        <p:nvPicPr>
          <p:cNvPr id="6" name="Picture 5" descr="ASSPSSLTY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4059" y="4191000"/>
            <a:ext cx="5409942" cy="21336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04800" y="609600"/>
            <a:ext cx="7772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MS/MS Fragmentation of 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ASSPSSLTYK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Found in 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H1_YEAST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Histone H1 OS=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Saccharomyces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cerevisiae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(strain ATCC 204508/ S288c) GN=HHO1 PE=1 SV=1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Match to Query 330: 1039.283348 from(520.648950,2+)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Title: File: 191113.wiff, Sample: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Logarthmic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phase 1, Elution: 53.356 to 53.614 min 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 file c:\temp\masF9.tmp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Content Placeholder 3" descr="msms_SSPSSLTYK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1676400"/>
            <a:ext cx="4330700" cy="2362200"/>
          </a:xfrm>
        </p:spPr>
      </p:pic>
    </p:spTree>
    <p:extLst>
      <p:ext uri="{BB962C8B-B14F-4D97-AF65-F5344CB8AC3E}">
        <p14:creationId xmlns:p14="http://schemas.microsoft.com/office/powerpoint/2010/main" val="233924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062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538: 1605.744408 from(803.879480,2+)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  Elution: 30.635 to 33.2 min, Period: 1, Cycle(s): 269 (Experiment 3), 258, 279 (Experiment 4)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91 </a:t>
            </a:r>
            <a:r>
              <a:rPr lang="en-US" b="1" dirty="0" smtClean="0"/>
              <a:t>Expect:</a:t>
            </a:r>
            <a:r>
              <a:rPr lang="en-US" dirty="0" smtClean="0"/>
              <a:t> 5.2e-08 </a:t>
            </a:r>
            <a:r>
              <a:rPr lang="en-US" b="1" dirty="0" smtClean="0"/>
              <a:t>Matches (Bold Red):</a:t>
            </a:r>
            <a:r>
              <a:rPr lang="en-US" dirty="0" smtClean="0"/>
              <a:t> 13/144 fragment ions using 19 most intense peaks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5400" y="2762312"/>
            <a:ext cx="9093200" cy="3460688"/>
            <a:chOff x="63500" y="2406712"/>
            <a:chExt cx="9093200" cy="3460688"/>
          </a:xfrm>
        </p:grpSpPr>
        <p:grpSp>
          <p:nvGrpSpPr>
            <p:cNvPr id="9" name="Group 8"/>
            <p:cNvGrpSpPr/>
            <p:nvPr/>
          </p:nvGrpSpPr>
          <p:grpSpPr>
            <a:xfrm>
              <a:off x="63500" y="2406712"/>
              <a:ext cx="9093200" cy="2114488"/>
              <a:chOff x="0" y="2381312"/>
              <a:chExt cx="9093200" cy="2114488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411992"/>
                <a:ext cx="3810000" cy="20838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35400" y="2381312"/>
                <a:ext cx="5257800" cy="21144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0200" y="4562475"/>
              <a:ext cx="84963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8100" y="2935786"/>
            <a:ext cx="9067800" cy="3465014"/>
            <a:chOff x="38100" y="2621461"/>
            <a:chExt cx="9067800" cy="3465014"/>
          </a:xfrm>
        </p:grpSpPr>
        <p:grpSp>
          <p:nvGrpSpPr>
            <p:cNvPr id="9" name="Group 8"/>
            <p:cNvGrpSpPr/>
            <p:nvPr/>
          </p:nvGrpSpPr>
          <p:grpSpPr>
            <a:xfrm>
              <a:off x="38100" y="2621461"/>
              <a:ext cx="9067800" cy="2115598"/>
              <a:chOff x="0" y="2621461"/>
              <a:chExt cx="9067800" cy="2115598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629933"/>
                <a:ext cx="3810000" cy="20944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10000" y="2621461"/>
                <a:ext cx="5257800" cy="21155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900" y="4762500"/>
              <a:ext cx="8467725" cy="132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304800" y="0"/>
            <a:ext cx="8458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542: 1606.675462 from(804.345007,2+)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24.8 to 24.9 min, Period: 1, Cycle(s): 210-211 (Experiment 3)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1606.7515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N10 : </a:t>
            </a:r>
            <a:r>
              <a:rPr lang="en-US" dirty="0" err="1" smtClean="0">
                <a:solidFill>
                  <a:srgbClr val="FF0000"/>
                </a:solidFill>
              </a:rPr>
              <a:t>Deamidated</a:t>
            </a:r>
            <a:r>
              <a:rPr lang="en-US" dirty="0" smtClean="0">
                <a:solidFill>
                  <a:srgbClr val="FF0000"/>
                </a:solidFill>
              </a:rPr>
              <a:t> (NQ)</a:t>
            </a:r>
            <a:r>
              <a:rPr lang="en-US" dirty="0" smtClean="0"/>
              <a:t> </a:t>
            </a:r>
            <a:r>
              <a:rPr lang="en-US" b="1" dirty="0" smtClean="0"/>
              <a:t>Ions Score:</a:t>
            </a:r>
            <a:r>
              <a:rPr lang="en-US" dirty="0" smtClean="0"/>
              <a:t> 97 </a:t>
            </a:r>
            <a:r>
              <a:rPr lang="en-US" b="1" dirty="0" smtClean="0"/>
              <a:t>Expect:</a:t>
            </a:r>
            <a:r>
              <a:rPr lang="en-US" dirty="0" smtClean="0"/>
              <a:t> 3.6e-08 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14/144 fragment ions using 15 most intense peaks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38100" y="3124200"/>
            <a:ext cx="9182100" cy="3492500"/>
            <a:chOff x="-38100" y="3276600"/>
            <a:chExt cx="9182100" cy="3492500"/>
          </a:xfrm>
        </p:grpSpPr>
        <p:grpSp>
          <p:nvGrpSpPr>
            <p:cNvPr id="10" name="Group 9"/>
            <p:cNvGrpSpPr/>
            <p:nvPr/>
          </p:nvGrpSpPr>
          <p:grpSpPr>
            <a:xfrm>
              <a:off x="-38100" y="3276600"/>
              <a:ext cx="9182100" cy="2133600"/>
              <a:chOff x="-12700" y="3276600"/>
              <a:chExt cx="9169400" cy="2133600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12700" y="3276600"/>
                <a:ext cx="3881188" cy="213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65602" y="3276600"/>
                <a:ext cx="5291098" cy="213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5445125"/>
              <a:ext cx="8620125" cy="132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304800" y="310277"/>
            <a:ext cx="8534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552: 1621.657220 from(811.835886,2+)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27.809 min, Period: 1, Cycle(s): 235 (Experiment 3)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1621.7624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Y7 : </a:t>
            </a:r>
            <a:r>
              <a:rPr lang="en-US" dirty="0" smtClean="0">
                <a:solidFill>
                  <a:srgbClr val="FF0000"/>
                </a:solidFill>
              </a:rPr>
              <a:t>Oxidation (Y) </a:t>
            </a:r>
            <a:r>
              <a:rPr lang="en-US" b="1" dirty="0" smtClean="0"/>
              <a:t>Ions Score:</a:t>
            </a:r>
            <a:r>
              <a:rPr lang="en-US" dirty="0" smtClean="0"/>
              <a:t> 44 </a:t>
            </a:r>
            <a:r>
              <a:rPr lang="en-US" b="1" dirty="0" smtClean="0"/>
              <a:t>Expect:</a:t>
            </a:r>
            <a:r>
              <a:rPr lang="en-US" dirty="0" smtClean="0"/>
              <a:t> 0.007 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11/144 fragment ions using 23 most intense peaks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300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842: 2374.363008 from(792.461612,3+)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Elution: 51.359 to 52.33 min, Period: 1, Cycle(s): 430, 438 (Experiment 3)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2375.1433 </a:t>
            </a:r>
            <a:r>
              <a:rPr lang="en-US" b="1" dirty="0" smtClean="0"/>
              <a:t>Ions Score:</a:t>
            </a:r>
            <a:r>
              <a:rPr lang="en-US" dirty="0" smtClean="0"/>
              <a:t> 48 </a:t>
            </a:r>
            <a:r>
              <a:rPr lang="en-US" b="1" dirty="0" smtClean="0"/>
              <a:t>Expect:</a:t>
            </a:r>
            <a:r>
              <a:rPr lang="en-US" dirty="0" smtClean="0"/>
              <a:t> 0.00044 </a:t>
            </a:r>
            <a:r>
              <a:rPr lang="en-US" b="1" dirty="0" smtClean="0"/>
              <a:t>Matches (Bold Red):</a:t>
            </a:r>
            <a:r>
              <a:rPr lang="en-US" dirty="0" smtClean="0"/>
              <a:t> 10/222 fragment ions using 21 most intense peaks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0800" y="2625248"/>
            <a:ext cx="9017000" cy="3927952"/>
            <a:chOff x="50800" y="2625248"/>
            <a:chExt cx="9017000" cy="3927952"/>
          </a:xfrm>
        </p:grpSpPr>
        <p:grpSp>
          <p:nvGrpSpPr>
            <p:cNvPr id="9" name="Group 8"/>
            <p:cNvGrpSpPr/>
            <p:nvPr/>
          </p:nvGrpSpPr>
          <p:grpSpPr>
            <a:xfrm>
              <a:off x="50800" y="2625248"/>
              <a:ext cx="9017000" cy="2505092"/>
              <a:chOff x="50800" y="2625248"/>
              <a:chExt cx="9017000" cy="2505092"/>
            </a:xfrm>
          </p:grpSpPr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0800" y="2625248"/>
                <a:ext cx="4572000" cy="25050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2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48200" y="2633491"/>
                <a:ext cx="4419600" cy="24760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181600"/>
              <a:ext cx="8543925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57877"/>
            <a:ext cx="861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844: 2376.144306 from(793.055378,3+)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36.921 to 37.142 min, Period: 1, Cycle(s): 309, 311 (Experiment 4)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2376.1274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N17 : </a:t>
            </a:r>
            <a:r>
              <a:rPr lang="en-US" dirty="0" err="1" smtClean="0">
                <a:solidFill>
                  <a:srgbClr val="FF0000"/>
                </a:solidFill>
              </a:rPr>
              <a:t>Deamidated</a:t>
            </a:r>
            <a:r>
              <a:rPr lang="en-US" dirty="0" smtClean="0">
                <a:solidFill>
                  <a:srgbClr val="FF0000"/>
                </a:solidFill>
              </a:rPr>
              <a:t> (NQ) </a:t>
            </a:r>
            <a:r>
              <a:rPr lang="en-US" b="1" dirty="0" smtClean="0"/>
              <a:t>Ions Score:</a:t>
            </a:r>
            <a:r>
              <a:rPr lang="en-US" dirty="0" smtClean="0"/>
              <a:t> 60 </a:t>
            </a:r>
            <a:r>
              <a:rPr lang="en-US" b="1" dirty="0" smtClean="0"/>
              <a:t>Expect:</a:t>
            </a:r>
            <a:r>
              <a:rPr lang="en-US" dirty="0" smtClean="0"/>
              <a:t> 0.00011 </a:t>
            </a:r>
            <a:r>
              <a:rPr lang="en-US" b="1" dirty="0" smtClean="0"/>
              <a:t>Matches (Bold Red):</a:t>
            </a:r>
            <a:r>
              <a:rPr lang="en-US" dirty="0" smtClean="0"/>
              <a:t> 34/222 fragment ions using 62 most intense peaks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2895600"/>
            <a:ext cx="9144000" cy="3962400"/>
            <a:chOff x="0" y="2895600"/>
            <a:chExt cx="9144000" cy="396240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895600"/>
              <a:ext cx="4574256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2895600"/>
              <a:ext cx="4495800" cy="2516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5514975"/>
              <a:ext cx="8486775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81677"/>
            <a:ext cx="8686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858: 2413.123209 from(805.381679,3+)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37.852 to 37.935 min, Period: 1, Cycle(s): 318 (Experiment 3), 317 (Experiment 4)</a:t>
            </a:r>
            <a:br>
              <a:rPr lang="en-US" dirty="0" smtClean="0"/>
            </a:br>
            <a:r>
              <a:rPr lang="en-US" dirty="0" smtClean="0"/>
              <a:t>Data file c:\temp\mas1CC.tmp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2413.0992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D13 : </a:t>
            </a:r>
            <a:r>
              <a:rPr lang="en-US" dirty="0" err="1" smtClean="0">
                <a:solidFill>
                  <a:srgbClr val="FF0000"/>
                </a:solidFill>
              </a:rPr>
              <a:t>Cation:K</a:t>
            </a:r>
            <a:r>
              <a:rPr lang="en-US" dirty="0" smtClean="0">
                <a:solidFill>
                  <a:srgbClr val="FF0000"/>
                </a:solidFill>
              </a:rPr>
              <a:t> (DE)</a:t>
            </a:r>
            <a:r>
              <a:rPr lang="en-US" dirty="0" smtClean="0"/>
              <a:t>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0.025                        </a:t>
            </a:r>
            <a:r>
              <a:rPr lang="en-US" b="1" dirty="0" smtClean="0"/>
              <a:t>Matches (Bold Red):</a:t>
            </a:r>
            <a:r>
              <a:rPr lang="en-US" dirty="0" smtClean="0"/>
              <a:t> 65/222 fragment ions using 139 most intense peaks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52400" y="2819400"/>
            <a:ext cx="8839200" cy="3867150"/>
            <a:chOff x="152400" y="2819400"/>
            <a:chExt cx="8839200" cy="3867150"/>
          </a:xfrm>
        </p:grpSpPr>
        <p:grpSp>
          <p:nvGrpSpPr>
            <p:cNvPr id="9" name="Group 8"/>
            <p:cNvGrpSpPr/>
            <p:nvPr/>
          </p:nvGrpSpPr>
          <p:grpSpPr>
            <a:xfrm>
              <a:off x="152400" y="2819400"/>
              <a:ext cx="8839200" cy="2438400"/>
              <a:chOff x="152400" y="2971801"/>
              <a:chExt cx="8839200" cy="2438400"/>
            </a:xfrm>
          </p:grpSpPr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2400" y="2997338"/>
                <a:ext cx="4419600" cy="24128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31220" y="2971801"/>
                <a:ext cx="4360380" cy="2438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250" y="5334000"/>
              <a:ext cx="8477250" cy="1352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81000"/>
            <a:ext cx="8305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http://cbio.ufs.ac.za/mascot/cgi/master_results.pl?file=../data/20091007/F001460.dat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Individual ions scores &gt; 41 indicate identity or extensive homology (p&lt;0.05).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b="1" dirty="0" smtClean="0"/>
              <a:t>Score:</a:t>
            </a:r>
            <a:r>
              <a:rPr lang="en-US" dirty="0" smtClean="0"/>
              <a:t> 137    </a:t>
            </a:r>
            <a:r>
              <a:rPr lang="en-US" b="1" dirty="0" smtClean="0"/>
              <a:t>Queries matched:</a:t>
            </a:r>
            <a:r>
              <a:rPr lang="en-US" dirty="0" smtClean="0"/>
              <a:t> 4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0.47</a:t>
            </a:r>
          </a:p>
          <a:p>
            <a:r>
              <a:rPr lang="en-US" dirty="0" smtClean="0"/>
              <a:t>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438400"/>
            <a:ext cx="4191000" cy="1999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4953000"/>
          <a:ext cx="8686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762000"/>
                <a:gridCol w="1447800"/>
                <a:gridCol w="1447800"/>
                <a:gridCol w="1066800"/>
                <a:gridCol w="1143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1198.7173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1198.787556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0.0703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1605.7675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1606.292936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2374.363008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2375.1433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-0.7803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0.0057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76200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72: 1198.787556 from(600.401054,2+)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59.811 min, Period: 1, Cycle(s): 502 (Experiment 3)</a:t>
            </a:r>
            <a:br>
              <a:rPr lang="en-US" dirty="0" smtClean="0"/>
            </a:br>
            <a:r>
              <a:rPr lang="en-US" dirty="0" smtClean="0"/>
              <a:t>Data file c:\temp\mas1CD.tmp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52 </a:t>
            </a:r>
            <a:r>
              <a:rPr lang="en-US" b="1" dirty="0" smtClean="0"/>
              <a:t>Expect:</a:t>
            </a:r>
            <a:r>
              <a:rPr lang="en-US" dirty="0" smtClean="0"/>
              <a:t> 0.0067 </a:t>
            </a:r>
            <a:r>
              <a:rPr lang="en-US" b="1" dirty="0" smtClean="0"/>
              <a:t>Matches (Bold Red):</a:t>
            </a:r>
            <a:r>
              <a:rPr lang="en-US" dirty="0" smtClean="0"/>
              <a:t> 10/80 fragment ions using 18 most intense peaks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6200" y="2676525"/>
            <a:ext cx="8991600" cy="3800475"/>
            <a:chOff x="76200" y="2514600"/>
            <a:chExt cx="8991600" cy="3800475"/>
          </a:xfrm>
        </p:grpSpPr>
        <p:grpSp>
          <p:nvGrpSpPr>
            <p:cNvPr id="7" name="Group 6"/>
            <p:cNvGrpSpPr/>
            <p:nvPr/>
          </p:nvGrpSpPr>
          <p:grpSpPr>
            <a:xfrm>
              <a:off x="76200" y="2514600"/>
              <a:ext cx="8991600" cy="2286000"/>
              <a:chOff x="76200" y="2514600"/>
              <a:chExt cx="8991600" cy="2286000"/>
            </a:xfrm>
          </p:grpSpPr>
          <p:pic>
            <p:nvPicPr>
              <p:cNvPr id="2253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2514600"/>
                <a:ext cx="4153647" cy="228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53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67200" y="2514600"/>
                <a:ext cx="4800600" cy="2254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953000"/>
              <a:ext cx="8515350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" y="2743199"/>
            <a:ext cx="9143999" cy="3733801"/>
            <a:chOff x="1" y="2743199"/>
            <a:chExt cx="9143999" cy="3733801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" y="2743199"/>
              <a:ext cx="3886199" cy="2135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2400" y="2780556"/>
              <a:ext cx="5181600" cy="2096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6225" y="5162550"/>
              <a:ext cx="8562975" cy="131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228600" y="130076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111: 1606.292936 from(804.153744,2+)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60.107 min, Period: 1, Cycle(s): 504 (Experiment 5)</a:t>
            </a:r>
            <a:br>
              <a:rPr lang="en-US" dirty="0" smtClean="0"/>
            </a:br>
            <a:r>
              <a:rPr lang="en-US" dirty="0" smtClean="0"/>
              <a:t>Data file c:\temp\mas1CD.tmp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37 </a:t>
            </a:r>
            <a:r>
              <a:rPr lang="en-US" b="1" dirty="0" smtClean="0"/>
              <a:t>Expect:</a:t>
            </a:r>
            <a:r>
              <a:rPr lang="en-US" dirty="0" smtClean="0"/>
              <a:t> 0.11 </a:t>
            </a:r>
            <a:r>
              <a:rPr lang="en-US" b="1" dirty="0" smtClean="0"/>
              <a:t>Matches (Bold Red):</a:t>
            </a:r>
            <a:r>
              <a:rPr lang="en-US" dirty="0" smtClean="0"/>
              <a:t> 11/144 fragment ions using 18 most intense peaks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600825"/>
            <a:chOff x="0" y="0"/>
            <a:chExt cx="9144000" cy="6600825"/>
          </a:xfrm>
        </p:grpSpPr>
        <p:pic>
          <p:nvPicPr>
            <p:cNvPr id="2458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9250" y="5181600"/>
              <a:ext cx="8477250" cy="141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0" y="0"/>
              <a:ext cx="9144000" cy="4953000"/>
              <a:chOff x="0" y="0"/>
              <a:chExt cx="9144000" cy="4953000"/>
            </a:xfrm>
          </p:grpSpPr>
          <p:pic>
            <p:nvPicPr>
              <p:cNvPr id="2457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" y="2438400"/>
                <a:ext cx="4572000" cy="24960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579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72000" y="2438400"/>
                <a:ext cx="4488376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Rectangle 6"/>
              <p:cNvSpPr/>
              <p:nvPr/>
            </p:nvSpPr>
            <p:spPr>
              <a:xfrm>
                <a:off x="0" y="0"/>
                <a:ext cx="9144000" cy="230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MS/MS Fragmentation of </a:t>
                </a:r>
                <a:r>
                  <a:rPr lang="en-US" b="1" dirty="0" smtClean="0"/>
                  <a:t>ENYPIVGSASNFDLYFNNAIK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Found in </a:t>
                </a:r>
                <a:r>
                  <a:rPr lang="en-US" b="1" dirty="0" smtClean="0"/>
                  <a:t>H1_YEAST</a:t>
                </a:r>
                <a:r>
                  <a:rPr lang="en-US" dirty="0" smtClean="0"/>
                  <a:t>, Histone H1 - </a:t>
                </a:r>
                <a:r>
                  <a:rPr lang="en-US" dirty="0" err="1" smtClean="0"/>
                  <a:t>Saccharomyces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cerevisiae</a:t>
                </a:r>
                <a:r>
                  <a:rPr lang="en-US" dirty="0" smtClean="0"/>
                  <a:t> (Baker's yeast)</a:t>
                </a:r>
                <a:br>
                  <a:rPr lang="en-US" dirty="0" smtClean="0"/>
                </a:br>
                <a:r>
                  <a:rPr lang="en-US" dirty="0" smtClean="0"/>
                  <a:t>Match to Query 157: 2374.363008 from(792.461612,3+)</a:t>
                </a:r>
                <a:br>
                  <a:rPr lang="en-US" dirty="0" smtClean="0"/>
                </a:br>
                <a:r>
                  <a:rPr lang="en-US" dirty="0" smtClean="0"/>
                  <a:t>Title: File: Sys </a:t>
                </a:r>
                <a:r>
                  <a:rPr lang="en-US" dirty="0" err="1" smtClean="0"/>
                  <a:t>check.wiff</a:t>
                </a:r>
                <a:r>
                  <a:rPr lang="en-US" dirty="0" smtClean="0"/>
                  <a:t>, Sample: 071009 </a:t>
                </a:r>
                <a:r>
                  <a:rPr lang="en-US" dirty="0" err="1" smtClean="0"/>
                  <a:t>Pankaj</a:t>
                </a:r>
                <a:r>
                  <a:rPr lang="en-US" dirty="0" smtClean="0"/>
                  <a:t> sample </a:t>
                </a:r>
                <a:r>
                  <a:rPr lang="en-US" dirty="0" err="1" smtClean="0"/>
                  <a:t>trypsin</a:t>
                </a:r>
                <a:r>
                  <a:rPr lang="en-US" dirty="0" smtClean="0"/>
                  <a:t> (sample number 4), Elution: 51.359 to 52.33 min, Period: 1, Cycle(s): 430, 438 (Experiment 3)</a:t>
                </a:r>
                <a:br>
                  <a:rPr lang="en-US" dirty="0" smtClean="0"/>
                </a:br>
                <a:r>
                  <a:rPr lang="en-US" dirty="0" smtClean="0"/>
                  <a:t>Data file c:\temp\mas1CD.tmp</a:t>
                </a:r>
              </a:p>
              <a:p>
                <a:r>
                  <a:rPr lang="en-US" b="1" dirty="0" err="1" smtClean="0"/>
                  <a:t>Monoisotopic</a:t>
                </a:r>
                <a:r>
                  <a:rPr lang="en-US" b="1" dirty="0" smtClean="0"/>
                  <a:t> mass of neutral peptide </a:t>
                </a:r>
                <a:r>
                  <a:rPr lang="en-US" b="1" dirty="0" err="1" smtClean="0"/>
                  <a:t>Mr</a:t>
                </a:r>
                <a:r>
                  <a:rPr lang="en-US" b="1" dirty="0" smtClean="0"/>
                  <a:t>(calc):</a:t>
                </a:r>
                <a:r>
                  <a:rPr lang="en-US" dirty="0" smtClean="0"/>
                  <a:t> 2375.1433 </a:t>
                </a:r>
                <a:r>
                  <a:rPr lang="en-US" b="1" dirty="0" smtClean="0"/>
                  <a:t>Ions Score:</a:t>
                </a:r>
                <a:r>
                  <a:rPr lang="en-US" dirty="0" smtClean="0"/>
                  <a:t> 48 </a:t>
                </a:r>
                <a:r>
                  <a:rPr lang="en-US" b="1" dirty="0" smtClean="0"/>
                  <a:t>Expect:</a:t>
                </a:r>
                <a:r>
                  <a:rPr lang="en-US" dirty="0" smtClean="0"/>
                  <a:t> 0.0057 </a:t>
                </a:r>
                <a:r>
                  <a:rPr lang="en-US" b="1" dirty="0" smtClean="0"/>
                  <a:t>Matches (Bold Red):</a:t>
                </a:r>
                <a:r>
                  <a:rPr lang="en-US" dirty="0" smtClean="0"/>
                  <a:t> 9/236 fragment ions using 21 most intense peaks</a:t>
                </a:r>
                <a:endParaRPr lang="en-US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1200" dirty="0" smtClean="0"/>
              <a:t>MS/MS Fragmentation of </a:t>
            </a:r>
            <a:r>
              <a:rPr lang="en-US" sz="1200" b="1" dirty="0" smtClean="0"/>
              <a:t>ASSPSSLTYK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Found in </a:t>
            </a:r>
            <a:r>
              <a:rPr lang="en-US" sz="1200" b="1" dirty="0" smtClean="0"/>
              <a:t>H1_YEAST</a:t>
            </a:r>
            <a:r>
              <a:rPr lang="en-US" sz="1200" dirty="0" smtClean="0"/>
              <a:t>, Histone H1 OS=</a:t>
            </a:r>
            <a:r>
              <a:rPr lang="en-US" sz="1200" dirty="0" err="1" smtClean="0"/>
              <a:t>Saccharomyces</a:t>
            </a:r>
            <a:r>
              <a:rPr lang="en-US" sz="1200" dirty="0" smtClean="0"/>
              <a:t> </a:t>
            </a:r>
            <a:r>
              <a:rPr lang="en-US" sz="1200" dirty="0" err="1" smtClean="0"/>
              <a:t>cerevisiae</a:t>
            </a:r>
            <a:r>
              <a:rPr lang="en-US" sz="1200" dirty="0" smtClean="0"/>
              <a:t> (strain ATCC 204508 / S288c) GN=HHO1 PE=1 SV=1</a:t>
            </a:r>
            <a:br>
              <a:rPr lang="en-US" sz="1200" dirty="0" smtClean="0"/>
            </a:br>
            <a:r>
              <a:rPr lang="en-US" sz="1200" dirty="0" smtClean="0"/>
              <a:t>Match to Query 362: 1039.277900 from(520.646226,2+)</a:t>
            </a:r>
            <a:br>
              <a:rPr lang="en-US" sz="1200" dirty="0" smtClean="0"/>
            </a:br>
            <a:r>
              <a:rPr lang="en-US" sz="1200" dirty="0" smtClean="0"/>
              <a:t>Title: File: 191113.wiff, Sample: Log phase 2, Elution: 32.947 to 33.179 min</a:t>
            </a:r>
            <a:br>
              <a:rPr lang="en-US" sz="1200" dirty="0" smtClean="0"/>
            </a:br>
            <a:r>
              <a:rPr lang="en-US" sz="1200" dirty="0" smtClean="0"/>
              <a:t>Data file c:\temp\masFC.tmp</a:t>
            </a:r>
            <a:br>
              <a:rPr lang="en-US" sz="1200" dirty="0" smtClean="0"/>
            </a:br>
            <a:endParaRPr lang="en-US" sz="1200" dirty="0"/>
          </a:p>
        </p:txBody>
      </p:sp>
      <p:pic>
        <p:nvPicPr>
          <p:cNvPr id="4" name="Content Placeholder 3" descr="msms_H1_YEAST_ASSPSSLTYK(2)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219200"/>
            <a:ext cx="5238750" cy="28575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4267200"/>
            <a:ext cx="4191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Monoisotopic</a:t>
            </a: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mass of neutral peptide </a:t>
            </a:r>
            <a:r>
              <a:rPr kumimoji="0" lang="en-US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Mr</a:t>
            </a: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(calc):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1039.5186</a:t>
            </a:r>
            <a:b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Ions Score: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63 </a:t>
            </a: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Expect: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0.00044 </a:t>
            </a:r>
            <a:b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Matches (Bold Red):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12/84 fragment ions using 13 most intense peaks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648200"/>
            <a:ext cx="482729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043400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392668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http://cbio.ufs.ac.za/mascot/cgi/master_results.pl?file=../data/20091007/F001461.dat</a:t>
            </a:r>
            <a:endParaRPr lang="en-US" dirty="0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371600"/>
            <a:ext cx="509367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6200" y="4465320"/>
          <a:ext cx="8991600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990600"/>
                <a:gridCol w="1524000"/>
                <a:gridCol w="1600200"/>
                <a:gridCol w="990600"/>
                <a:gridCol w="838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1198.787556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1198.7173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0.0703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0.0075 </a:t>
                      </a:r>
                      <a:endParaRPr lang="en-US" dirty="0"/>
                    </a:p>
                  </a:txBody>
                  <a:tcPr/>
                </a:tc>
              </a:tr>
              <a:tr h="47752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1605.7675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1606.292936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0.059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2375.1433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2374.363008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-0.7803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0.0057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600200" y="1743670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Individual ions scores &gt; 41 indicate identity or extensive homology (p&lt;0.05).</a:t>
            </a:r>
          </a:p>
          <a:p>
            <a:pPr lvl="0"/>
            <a:r>
              <a:rPr lang="en-US" dirty="0" smtClean="0">
                <a:cs typeface="Arial" pitchFamily="34" charset="0"/>
              </a:rPr>
              <a:t>Histone H1 - </a:t>
            </a:r>
            <a:r>
              <a:rPr lang="en-US" dirty="0" err="1" smtClean="0">
                <a:cs typeface="Arial" pitchFamily="34" charset="0"/>
              </a:rPr>
              <a:t>Saccharomyces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cerevisiae</a:t>
            </a:r>
            <a:r>
              <a:rPr lang="en-US" dirty="0" smtClean="0">
                <a:cs typeface="Arial" pitchFamily="34" charset="0"/>
              </a:rPr>
              <a:t> (Baker's yeast)</a:t>
            </a:r>
          </a:p>
          <a:p>
            <a:r>
              <a:rPr lang="en-US" b="1" dirty="0" smtClean="0"/>
              <a:t>Mass:</a:t>
            </a:r>
            <a:r>
              <a:rPr lang="en-US" dirty="0" smtClean="0"/>
              <a:t> 27786    </a:t>
            </a:r>
            <a:r>
              <a:rPr lang="en-US" dirty="0" err="1" smtClean="0"/>
              <a:t>MudPIT</a:t>
            </a:r>
            <a:r>
              <a:rPr lang="en-US" dirty="0" smtClean="0"/>
              <a:t> </a:t>
            </a:r>
            <a:r>
              <a:rPr lang="en-US" b="1" dirty="0" smtClean="0"/>
              <a:t>Score:</a:t>
            </a:r>
            <a:r>
              <a:rPr lang="en-US" dirty="0" smtClean="0"/>
              <a:t> 140    </a:t>
            </a:r>
            <a:r>
              <a:rPr lang="en-US" b="1" dirty="0" smtClean="0"/>
              <a:t>Queries matched:</a:t>
            </a:r>
            <a:r>
              <a:rPr lang="en-US" dirty="0" smtClean="0"/>
              <a:t> 7   </a:t>
            </a:r>
            <a:r>
              <a:rPr lang="en-US" b="1" dirty="0" err="1" smtClean="0"/>
              <a:t>emPAI</a:t>
            </a:r>
            <a:r>
              <a:rPr lang="en-US" b="1" dirty="0" smtClean="0"/>
              <a:t>:</a:t>
            </a:r>
            <a:r>
              <a:rPr lang="en-US" dirty="0" smtClean="0"/>
              <a:t> 0.47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971800"/>
            <a:ext cx="9110472" cy="3609975"/>
            <a:chOff x="0" y="2971800"/>
            <a:chExt cx="9110472" cy="3609975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2971800"/>
              <a:ext cx="9110472" cy="2057400"/>
              <a:chOff x="0" y="3200400"/>
              <a:chExt cx="9110472" cy="2057400"/>
            </a:xfrm>
          </p:grpSpPr>
          <p:pic>
            <p:nvPicPr>
              <p:cNvPr id="1843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3200400"/>
                <a:ext cx="3749341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43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33800" y="3200400"/>
                <a:ext cx="5376672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843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257800"/>
              <a:ext cx="8467725" cy="132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228600" y="282476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160: 1198.787556 from(600.401054,2+)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59.811 min, Period: 1, Cycle(s): 502 (Experiment 3)</a:t>
            </a:r>
            <a:br>
              <a:rPr lang="en-US" dirty="0" smtClean="0"/>
            </a:br>
            <a:r>
              <a:rPr lang="en-US" dirty="0" smtClean="0"/>
              <a:t>Data file c:\temp\mas1E8.tmp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52 </a:t>
            </a:r>
            <a:r>
              <a:rPr lang="en-US" b="1" dirty="0" smtClean="0"/>
              <a:t>Expect:</a:t>
            </a:r>
            <a:r>
              <a:rPr lang="en-US" dirty="0" smtClean="0"/>
              <a:t> 0.0075 </a:t>
            </a:r>
            <a:r>
              <a:rPr lang="en-US" b="1" dirty="0" smtClean="0"/>
              <a:t>Matches (Bold Red):</a:t>
            </a:r>
            <a:r>
              <a:rPr lang="en-US" dirty="0" smtClean="0"/>
              <a:t> 11/94 fragment ions using 18 most intense peaks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06276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243: 1606.292936 from(804.153744,2+)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60.107 min, Period: 1, Cycle(s): 504 (Experiment 5)</a:t>
            </a:r>
            <a:br>
              <a:rPr lang="en-US" dirty="0" smtClean="0"/>
            </a:br>
            <a:r>
              <a:rPr lang="en-US" dirty="0" smtClean="0"/>
              <a:t>Data file c:\temp\mas1E8.tmp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40 </a:t>
            </a:r>
            <a:r>
              <a:rPr lang="en-US" b="1" dirty="0" smtClean="0"/>
              <a:t>Expect:</a:t>
            </a:r>
            <a:r>
              <a:rPr lang="en-US" dirty="0" smtClean="0"/>
              <a:t> 0.059 </a:t>
            </a:r>
            <a:r>
              <a:rPr lang="en-US" b="1" dirty="0" smtClean="0"/>
              <a:t>Matches (Bold Red):</a:t>
            </a:r>
            <a:r>
              <a:rPr lang="en-US" dirty="0" smtClean="0"/>
              <a:t> 14/144 fragment ions using 18 most intense peaks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0" y="2667000"/>
            <a:ext cx="9144000" cy="3667125"/>
            <a:chOff x="0" y="2667000"/>
            <a:chExt cx="9144000" cy="3667125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2667000"/>
              <a:ext cx="9144000" cy="2133601"/>
              <a:chOff x="0" y="2667000"/>
              <a:chExt cx="9144000" cy="2133601"/>
            </a:xfrm>
          </p:grpSpPr>
          <p:pic>
            <p:nvPicPr>
              <p:cNvPr id="1945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2706135"/>
                <a:ext cx="3810000" cy="2094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5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44414" y="2667000"/>
                <a:ext cx="5299586" cy="213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46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100" y="5029200"/>
              <a:ext cx="8562975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321: 2374.363008 from(792.461612,3+)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51.359 to 52.33 min, Period: 1, Cycle(s): 430, 438 (Experiment 3)</a:t>
            </a:r>
            <a:br>
              <a:rPr lang="en-US" dirty="0" smtClean="0"/>
            </a:br>
            <a:r>
              <a:rPr lang="en-US" dirty="0" smtClean="0"/>
              <a:t>Data file c:\temp\mas1E8.tmp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2375.1433 </a:t>
            </a:r>
            <a:r>
              <a:rPr lang="en-US" b="1" dirty="0" smtClean="0"/>
              <a:t>Ions Score:</a:t>
            </a:r>
            <a:r>
              <a:rPr lang="en-US" dirty="0" smtClean="0"/>
              <a:t> 48 </a:t>
            </a:r>
            <a:r>
              <a:rPr lang="en-US" b="1" dirty="0" smtClean="0"/>
              <a:t>Expect:</a:t>
            </a:r>
            <a:r>
              <a:rPr lang="en-US" dirty="0" smtClean="0"/>
              <a:t> 0.0057 </a:t>
            </a:r>
            <a:r>
              <a:rPr lang="en-US" b="1" dirty="0" smtClean="0"/>
              <a:t>Matches (Bold Red):</a:t>
            </a:r>
            <a:r>
              <a:rPr lang="en-US" dirty="0" smtClean="0"/>
              <a:t> 10/222 fragment ions using 21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" y="2438400"/>
            <a:ext cx="9061040" cy="4095750"/>
            <a:chOff x="38100" y="2438400"/>
            <a:chExt cx="9061040" cy="4095750"/>
          </a:xfrm>
        </p:grpSpPr>
        <p:grpSp>
          <p:nvGrpSpPr>
            <p:cNvPr id="7" name="Group 6"/>
            <p:cNvGrpSpPr/>
            <p:nvPr/>
          </p:nvGrpSpPr>
          <p:grpSpPr>
            <a:xfrm>
              <a:off x="38100" y="2438400"/>
              <a:ext cx="9061040" cy="2514600"/>
              <a:chOff x="12700" y="2438400"/>
              <a:chExt cx="9061040" cy="2514600"/>
            </a:xfrm>
          </p:grpSpPr>
          <p:pic>
            <p:nvPicPr>
              <p:cNvPr id="2048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700" y="2438400"/>
                <a:ext cx="4544358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48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72000" y="2438400"/>
                <a:ext cx="4501740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48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257800"/>
              <a:ext cx="8534400" cy="127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6200" y="4765040"/>
          <a:ext cx="8991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7340"/>
                <a:gridCol w="974090"/>
                <a:gridCol w="1498600"/>
                <a:gridCol w="1498600"/>
                <a:gridCol w="1123950"/>
                <a:gridCol w="104902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Score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Mr</a:t>
                      </a:r>
                      <a:r>
                        <a:rPr lang="en-US" dirty="0"/>
                        <a:t>(calc):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Mr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obs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ELIIEGLTALK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1198.7173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1198.823348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0.1061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0.23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TSSNFDYLFNSAIK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1605.7675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1605.744408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-0.0231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6.5e-07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ENYPIVGSASNFDLYFNNAIK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2375.1433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2375.115537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-0.0278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0.081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37894"/>
            <a:ext cx="4419600" cy="2143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81000" y="381000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http://cbio.ufs.ac.za/mascot/cgi/master_results.pl?file=../data/20091007/F001462.dat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447800"/>
            <a:ext cx="7543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Individual ions scores &gt; 41 indicate identity or extensive homology (p&lt;0.05).</a:t>
            </a:r>
            <a:br>
              <a:rPr lang="en-US" sz="2000" dirty="0" smtClean="0"/>
            </a:br>
            <a:r>
              <a:rPr lang="en-US" sz="2000" dirty="0" smtClean="0"/>
              <a:t>Histone H1 - </a:t>
            </a:r>
            <a:r>
              <a:rPr lang="en-US" sz="2000" dirty="0" err="1" smtClean="0"/>
              <a:t>Saccharomyces</a:t>
            </a:r>
            <a:r>
              <a:rPr lang="en-US" sz="2000" dirty="0" smtClean="0"/>
              <a:t> </a:t>
            </a:r>
            <a:r>
              <a:rPr lang="en-US" sz="2000" dirty="0" err="1" smtClean="0"/>
              <a:t>cerevisiae</a:t>
            </a:r>
            <a:r>
              <a:rPr lang="en-US" sz="2000" dirty="0" smtClean="0"/>
              <a:t> (Baker's yeast)</a:t>
            </a:r>
            <a:br>
              <a:rPr lang="en-US" sz="2000" dirty="0" smtClean="0"/>
            </a:br>
            <a:r>
              <a:rPr lang="en-US" sz="2000" b="1" dirty="0" smtClean="0"/>
              <a:t>Mass:</a:t>
            </a:r>
            <a:r>
              <a:rPr lang="en-US" sz="2000" dirty="0" smtClean="0"/>
              <a:t> 27786    </a:t>
            </a:r>
            <a:r>
              <a:rPr lang="en-US" sz="2000" b="1" dirty="0" smtClean="0"/>
              <a:t>Score:</a:t>
            </a:r>
            <a:r>
              <a:rPr lang="en-US" sz="2000" dirty="0" smtClean="0"/>
              <a:t> 106    </a:t>
            </a:r>
            <a:r>
              <a:rPr lang="en-US" sz="2000" b="1" dirty="0" smtClean="0"/>
              <a:t>Queries matched:</a:t>
            </a:r>
            <a:r>
              <a:rPr lang="en-US" sz="2000" dirty="0" smtClean="0"/>
              <a:t> 14   </a:t>
            </a:r>
            <a:r>
              <a:rPr lang="en-US" sz="2000" b="1" dirty="0" err="1" smtClean="0"/>
              <a:t>emPAI</a:t>
            </a:r>
            <a:r>
              <a:rPr lang="en-US" sz="2000" b="1" dirty="0" smtClean="0"/>
              <a:t>:</a:t>
            </a:r>
            <a:r>
              <a:rPr lang="en-US" sz="2000" dirty="0" smtClean="0"/>
              <a:t> 0.29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282476"/>
            <a:ext cx="9067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ELIIEGLTALK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157: 1198.823348 from(600.418950,2+)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</a:t>
            </a:r>
          </a:p>
          <a:p>
            <a:r>
              <a:rPr lang="en-US" dirty="0" smtClean="0"/>
              <a:t>Elution: 32.247 to 33.578 min, Period: 1, Cycle(s): 282 (Experiment 4), 271, 281 (Experiment 5)</a:t>
            </a:r>
            <a:br>
              <a:rPr lang="en-US" dirty="0" smtClean="0"/>
            </a:br>
            <a:r>
              <a:rPr lang="en-US" dirty="0" smtClean="0"/>
              <a:t>Data file c:\temp\mas20D.tmp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1198.7173 </a:t>
            </a:r>
            <a:r>
              <a:rPr lang="en-US" b="1" dirty="0" smtClean="0"/>
              <a:t>Ions Score:</a:t>
            </a:r>
            <a:r>
              <a:rPr lang="en-US" dirty="0" smtClean="0"/>
              <a:t> 36 </a:t>
            </a:r>
            <a:r>
              <a:rPr lang="en-US" b="1" dirty="0" smtClean="0"/>
              <a:t>Expect:</a:t>
            </a:r>
            <a:r>
              <a:rPr lang="en-US" dirty="0" smtClean="0"/>
              <a:t> 0.23 </a:t>
            </a:r>
            <a:r>
              <a:rPr lang="en-US" b="1" dirty="0" smtClean="0"/>
              <a:t>Matches (Bold Red):</a:t>
            </a:r>
            <a:r>
              <a:rPr lang="en-US" dirty="0" smtClean="0"/>
              <a:t> 22/94 fragment ions using 56 most intense peaks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2828925"/>
            <a:ext cx="9143999" cy="3419475"/>
            <a:chOff x="0" y="2438400"/>
            <a:chExt cx="9143999" cy="3419475"/>
          </a:xfrm>
        </p:grpSpPr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438400"/>
              <a:ext cx="374934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9346" y="2438400"/>
              <a:ext cx="5394653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4495800"/>
              <a:ext cx="8467725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8600" y="2819400"/>
            <a:ext cx="8686800" cy="3413262"/>
            <a:chOff x="228600" y="2920863"/>
            <a:chExt cx="8686800" cy="3413262"/>
          </a:xfrm>
        </p:grpSpPr>
        <p:grpSp>
          <p:nvGrpSpPr>
            <p:cNvPr id="9" name="Group 8"/>
            <p:cNvGrpSpPr/>
            <p:nvPr/>
          </p:nvGrpSpPr>
          <p:grpSpPr>
            <a:xfrm>
              <a:off x="228600" y="2920863"/>
              <a:ext cx="8686800" cy="2032137"/>
              <a:chOff x="228600" y="2667000"/>
              <a:chExt cx="8686800" cy="2032137"/>
            </a:xfrm>
          </p:grpSpPr>
          <p:pic>
            <p:nvPicPr>
              <p:cNvPr id="1229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8600" y="2667000"/>
                <a:ext cx="3709987" cy="2032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9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86200" y="2667000"/>
                <a:ext cx="5029200" cy="20279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" y="5029200"/>
              <a:ext cx="851535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>
          <a:xfrm>
            <a:off x="228600" y="130076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TSSNFDYLFNSAIK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275: 1605.744408 from(803.879480,2+)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  Elution: 30.635 to 33.2 min, Period: 1, Cycle(s): 269 (Experiment 3), 258, 279 (Experiment 4)</a:t>
            </a:r>
            <a:br>
              <a:rPr lang="en-US" dirty="0" smtClean="0"/>
            </a:br>
            <a:r>
              <a:rPr lang="en-US" dirty="0" smtClean="0"/>
              <a:t>Data file c:\temp\mas20D.tmp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1605.7675 </a:t>
            </a:r>
            <a:r>
              <a:rPr lang="en-US" b="1" dirty="0" smtClean="0"/>
              <a:t>Ions Score:</a:t>
            </a:r>
            <a:r>
              <a:rPr lang="en-US" dirty="0" smtClean="0"/>
              <a:t> 91 </a:t>
            </a:r>
            <a:r>
              <a:rPr lang="en-US" b="1" dirty="0" smtClean="0"/>
              <a:t>Expect:</a:t>
            </a:r>
            <a:r>
              <a:rPr lang="en-US" dirty="0" smtClean="0"/>
              <a:t> 6.5e-07 </a:t>
            </a:r>
            <a:r>
              <a:rPr lang="en-US" b="1" dirty="0" smtClean="0"/>
              <a:t>Matches (Bold Red):</a:t>
            </a:r>
            <a:r>
              <a:rPr lang="en-US" dirty="0" smtClean="0"/>
              <a:t> 13/144 fragment ions using 19 most intense peaks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7620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436: 2375.115537 from(792.712455,3+)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43.837 to 44.571 min, Period: 1, Cycle(s): 368, 374 (Experiment 3)</a:t>
            </a:r>
            <a:br>
              <a:rPr lang="en-US" dirty="0" smtClean="0"/>
            </a:br>
            <a:r>
              <a:rPr lang="en-US" dirty="0" smtClean="0"/>
              <a:t>Data file c:\temp\mas20D.tmp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2375.1433 </a:t>
            </a:r>
            <a:r>
              <a:rPr lang="en-US" b="1" dirty="0" smtClean="0"/>
              <a:t>Ions Score:</a:t>
            </a:r>
            <a:r>
              <a:rPr lang="en-US" dirty="0" smtClean="0"/>
              <a:t> 37 </a:t>
            </a:r>
            <a:r>
              <a:rPr lang="en-US" b="1" dirty="0" smtClean="0"/>
              <a:t>Expect:</a:t>
            </a:r>
            <a:r>
              <a:rPr lang="en-US" dirty="0" smtClean="0"/>
              <a:t> 0.081 </a:t>
            </a:r>
            <a:r>
              <a:rPr lang="en-US" b="1" dirty="0" smtClean="0"/>
              <a:t>Matches (Bold Red):</a:t>
            </a:r>
            <a:r>
              <a:rPr lang="en-US" dirty="0" smtClean="0"/>
              <a:t> 22/222 fragment ions using 58 most intense peaks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5844" y="2540000"/>
            <a:ext cx="9082756" cy="4089400"/>
            <a:chOff x="35844" y="2425700"/>
            <a:chExt cx="9082756" cy="4089400"/>
          </a:xfrm>
        </p:grpSpPr>
        <p:grpSp>
          <p:nvGrpSpPr>
            <p:cNvPr id="7" name="Group 6"/>
            <p:cNvGrpSpPr/>
            <p:nvPr/>
          </p:nvGrpSpPr>
          <p:grpSpPr>
            <a:xfrm>
              <a:off x="35844" y="2425700"/>
              <a:ext cx="9082756" cy="2516721"/>
              <a:chOff x="35844" y="2425700"/>
              <a:chExt cx="9082756" cy="2516721"/>
            </a:xfrm>
          </p:grpSpPr>
          <p:pic>
            <p:nvPicPr>
              <p:cNvPr id="1331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844" y="2425700"/>
                <a:ext cx="4574256" cy="251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1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622800" y="2425700"/>
                <a:ext cx="4495800" cy="25167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0200" y="5181600"/>
              <a:ext cx="8477250" cy="13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3200" y="234077"/>
            <a:ext cx="8686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438: 2377.943836 from(1189.979194,2+)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37.757 min, Period: 1, Cycle(s): 316 (Experiment 5) (Charge not auto determined)</a:t>
            </a:r>
            <a:br>
              <a:rPr lang="en-US" dirty="0" smtClean="0"/>
            </a:br>
            <a:r>
              <a:rPr lang="en-US" dirty="0" smtClean="0"/>
              <a:t>Data file c:\temp\mas20D.tmp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2377.1476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Y15 </a:t>
            </a:r>
            <a:r>
              <a:rPr lang="en-US" b="1" dirty="0" smtClean="0"/>
              <a:t>: </a:t>
            </a:r>
            <a:r>
              <a:rPr lang="en-US" dirty="0" smtClean="0"/>
              <a:t>Label:18O(1) (Y) </a:t>
            </a:r>
            <a:r>
              <a:rPr lang="en-US" b="1" dirty="0" smtClean="0"/>
              <a:t>Ions Score:</a:t>
            </a:r>
            <a:r>
              <a:rPr lang="en-US" dirty="0" smtClean="0"/>
              <a:t> 60 </a:t>
            </a:r>
            <a:r>
              <a:rPr lang="en-US" b="1" dirty="0" smtClean="0"/>
              <a:t>Expect:</a:t>
            </a:r>
            <a:r>
              <a:rPr lang="en-US" dirty="0" smtClean="0"/>
              <a:t> 0.0002 </a:t>
            </a:r>
            <a:r>
              <a:rPr lang="el-GR" b="1" dirty="0" smtClean="0"/>
              <a:t>Δ</a:t>
            </a:r>
            <a:r>
              <a:rPr lang="en-US" b="1" dirty="0" smtClean="0"/>
              <a:t>= 0.7963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50/222 fragment ions using 133 most intense peaks 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1600" y="3048000"/>
            <a:ext cx="8913197" cy="3873500"/>
            <a:chOff x="101600" y="2895600"/>
            <a:chExt cx="8913197" cy="3873500"/>
          </a:xfrm>
        </p:grpSpPr>
        <p:grpSp>
          <p:nvGrpSpPr>
            <p:cNvPr id="6" name="Group 5"/>
            <p:cNvGrpSpPr/>
            <p:nvPr/>
          </p:nvGrpSpPr>
          <p:grpSpPr>
            <a:xfrm>
              <a:off x="101600" y="2895600"/>
              <a:ext cx="8913197" cy="2463800"/>
              <a:chOff x="38100" y="2895600"/>
              <a:chExt cx="8913197" cy="2463800"/>
            </a:xfrm>
          </p:grpSpPr>
          <p:pic>
            <p:nvPicPr>
              <p:cNvPr id="1536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8100" y="2895600"/>
                <a:ext cx="4495800" cy="24588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6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46600" y="2903283"/>
                <a:ext cx="4404697" cy="2456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4000" y="5397500"/>
              <a:ext cx="8610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33278"/>
            <a:ext cx="8001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MS/MS Fragmentation of </a:t>
            </a:r>
            <a:r>
              <a:rPr lang="en-US" b="1" dirty="0" smtClean="0"/>
              <a:t>ENYPIVGSASNFDLYFNNAIK </a:t>
            </a:r>
          </a:p>
          <a:p>
            <a:r>
              <a:rPr lang="en-US" dirty="0" smtClean="0"/>
              <a:t>Found in </a:t>
            </a:r>
            <a:r>
              <a:rPr lang="en-US" b="1" dirty="0" smtClean="0"/>
              <a:t>H1_YEAST</a:t>
            </a:r>
            <a:r>
              <a:rPr lang="en-US" dirty="0" smtClean="0"/>
              <a:t>, Histone H1 - </a:t>
            </a:r>
            <a:r>
              <a:rPr lang="en-US" dirty="0" err="1" smtClean="0"/>
              <a:t>Saccharomyces</a:t>
            </a:r>
            <a:r>
              <a:rPr lang="en-US" dirty="0" smtClean="0"/>
              <a:t> </a:t>
            </a:r>
            <a:r>
              <a:rPr lang="en-US" dirty="0" err="1" smtClean="0"/>
              <a:t>cerevisiae</a:t>
            </a:r>
            <a:r>
              <a:rPr lang="en-US" dirty="0" smtClean="0"/>
              <a:t> (Baker's yeast)</a:t>
            </a:r>
            <a:br>
              <a:rPr lang="en-US" dirty="0" smtClean="0"/>
            </a:br>
            <a:r>
              <a:rPr lang="en-US" dirty="0" smtClean="0"/>
              <a:t>Match to Query 439: 2387.293560 from(796.771796,3+)</a:t>
            </a:r>
            <a:br>
              <a:rPr lang="en-US" dirty="0" smtClean="0"/>
            </a:br>
            <a:r>
              <a:rPr lang="en-US" dirty="0" smtClean="0"/>
              <a:t>Title: File: Sys </a:t>
            </a:r>
            <a:r>
              <a:rPr lang="en-US" dirty="0" err="1" smtClean="0"/>
              <a:t>check.wiff</a:t>
            </a:r>
            <a:r>
              <a:rPr lang="en-US" dirty="0" smtClean="0"/>
              <a:t>, Sample: 071009 </a:t>
            </a:r>
            <a:r>
              <a:rPr lang="en-US" dirty="0" err="1" smtClean="0"/>
              <a:t>Pankaj</a:t>
            </a:r>
            <a:r>
              <a:rPr lang="en-US" dirty="0" smtClean="0"/>
              <a:t> sample </a:t>
            </a:r>
            <a:r>
              <a:rPr lang="en-US" dirty="0" err="1" smtClean="0"/>
              <a:t>trypsin</a:t>
            </a:r>
            <a:r>
              <a:rPr lang="en-US" dirty="0" smtClean="0"/>
              <a:t> (sample number 4), Elution: 38.465 min, Period: 1, Cycle(s): 323 (Experiment 3)</a:t>
            </a:r>
            <a:br>
              <a:rPr lang="en-US" dirty="0" smtClean="0"/>
            </a:br>
            <a:r>
              <a:rPr lang="en-US" dirty="0" smtClean="0"/>
              <a:t>Data file c:\temp\mas20D.tmp</a:t>
            </a:r>
          </a:p>
          <a:p>
            <a:r>
              <a:rPr lang="en-US" b="1" dirty="0" err="1" smtClean="0"/>
              <a:t>Monoisotopic</a:t>
            </a:r>
            <a:r>
              <a:rPr lang="en-US" b="1" dirty="0" smtClean="0"/>
              <a:t> mass of neutral peptide </a:t>
            </a:r>
            <a:r>
              <a:rPr lang="en-US" b="1" dirty="0" err="1" smtClean="0"/>
              <a:t>Mr</a:t>
            </a:r>
            <a:r>
              <a:rPr lang="en-US" b="1" dirty="0" smtClean="0"/>
              <a:t>(calc):</a:t>
            </a:r>
            <a:r>
              <a:rPr lang="en-US" dirty="0" smtClean="0"/>
              <a:t> 2388.1750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Variable modifications: S8 : </a:t>
            </a:r>
            <a:r>
              <a:rPr lang="en-US" dirty="0" smtClean="0">
                <a:solidFill>
                  <a:srgbClr val="FF0000"/>
                </a:solidFill>
              </a:rPr>
              <a:t>Methylamine (S) </a:t>
            </a:r>
          </a:p>
          <a:p>
            <a:r>
              <a:rPr lang="en-US" b="1" dirty="0" smtClean="0"/>
              <a:t>Ions Score:</a:t>
            </a:r>
            <a:r>
              <a:rPr lang="en-US" dirty="0" smtClean="0"/>
              <a:t> 56 </a:t>
            </a:r>
            <a:r>
              <a:rPr lang="en-US" b="1" dirty="0" smtClean="0"/>
              <a:t>Expect:</a:t>
            </a:r>
            <a:r>
              <a:rPr lang="en-US" dirty="0" smtClean="0"/>
              <a:t> 0.0007 </a:t>
            </a:r>
            <a:r>
              <a:rPr lang="el-GR" b="1" dirty="0" smtClean="0"/>
              <a:t>Δ</a:t>
            </a:r>
            <a:r>
              <a:rPr lang="en-US" dirty="0" smtClean="0"/>
              <a:t>-0.8814 </a:t>
            </a:r>
          </a:p>
          <a:p>
            <a:r>
              <a:rPr lang="en-US" b="1" dirty="0" smtClean="0"/>
              <a:t>Matches (Bold Red):</a:t>
            </a:r>
            <a:r>
              <a:rPr lang="en-US" dirty="0" smtClean="0"/>
              <a:t> 13/222 fragment ions using 32 most intense peaks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2400" y="2971800"/>
            <a:ext cx="8882529" cy="3800475"/>
            <a:chOff x="152400" y="2971800"/>
            <a:chExt cx="8882529" cy="3800475"/>
          </a:xfrm>
        </p:grpSpPr>
        <p:grpSp>
          <p:nvGrpSpPr>
            <p:cNvPr id="6" name="Group 5"/>
            <p:cNvGrpSpPr/>
            <p:nvPr/>
          </p:nvGrpSpPr>
          <p:grpSpPr>
            <a:xfrm>
              <a:off x="152400" y="2971800"/>
              <a:ext cx="8882529" cy="2472712"/>
              <a:chOff x="76201" y="2971800"/>
              <a:chExt cx="8882529" cy="2472712"/>
            </a:xfrm>
          </p:grpSpPr>
          <p:pic>
            <p:nvPicPr>
              <p:cNvPr id="1638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1" y="2973042"/>
                <a:ext cx="4495799" cy="24714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8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97400" y="2971800"/>
                <a:ext cx="4361330" cy="2438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638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0200" y="5486400"/>
              <a:ext cx="8534400" cy="1285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3592</TotalTime>
  <Words>2577</Words>
  <Application>Microsoft Office PowerPoint</Application>
  <PresentationFormat>On-screen Show (4:3)</PresentationFormat>
  <Paragraphs>1508</Paragraphs>
  <Slides>136</Slides>
  <Notes>0</Notes>
  <HiddenSlides>4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136</vt:i4>
      </vt:variant>
    </vt:vector>
  </HeadingPairs>
  <TitlesOfParts>
    <vt:vector size="139" baseType="lpstr">
      <vt:lpstr>Arial</vt:lpstr>
      <vt:lpstr>Calibri</vt:lpstr>
      <vt:lpstr>Office Theme</vt:lpstr>
      <vt:lpstr>PowerPoint Presentation</vt:lpstr>
      <vt:lpstr>PowerPoint Presentation</vt:lpstr>
      <vt:lpstr>MS/MS Fragmentation of APKKSTTKTTSKGKKPATSK Found in H1_YEAST, Histone H1 OS=Saccharomyces cerevisiae (strain ATCC 204508 / S288c) GN=HHO1 PE=1 SV=1 Match to Query 732: 2516.220618 from(839.747482,3+) Title: File: 191113.wiff, Sample: Log 2 (sample number 4), Elution: 40.393 minData file c:\temp\masFC.tmp </vt:lpstr>
      <vt:lpstr>Monoisotopic mass of neutral peptide Mr(calc): 2516.0531  Variable modifications:  K3 : Acetyl (K) T7 : Phospho (ST), with neutral losses 0.0000(shown in table), 97.9769  T9 : Phospho (ST), with neutral losses 0.0000(shown in table), 97.9769  T10 : Phospho (ST), with neutral losses 0.0000(shown in table), 97.9769 S11 : Phospho (ST), with neutral losses 0.0000(shown in table), 97.9769 T18 : Phospho (ST), with neutral losses 0.0000(shown in table), 97.9769  Ions Score: 25 Expect: 11  Matches (Bold Red): 10/394 fragment ions using 7 most intense peaks</vt:lpstr>
      <vt:lpstr>MS/MS Fragmentation of APKKSTTKTTSKGKKPATSK Found in H1_YEAST, Histone H1 OS=Saccharomyces cerevisiae (strain ATCC 204508 / S288c) GN=HHO1 PE=1 SV=1 Match to Query 732: 2516.220618 from(839.747482,3+) Title: File: 191113.wiff, Sample: Log 2, Elution: 40.393 min Data file c:\temp\masFC.tmp </vt:lpstr>
      <vt:lpstr>Monoisotopic mass of neutral peptide Mr(calc): 2516.0531  Variable modifications:  K3 : Acetyl (K) T7 : Phospho (ST), with neutral losses 0.0000(shown in table), 97.9769  T9 : Phospho (ST), with neutral losses 0.0000(shown in table), 97.9769  T10 : Phospho (ST), with neutral losses 0.0000(shown in table), 97.9769  S11 : Phospho (ST), with neutral losses 0.0000(shown in table), 97.9769  T18 : Phospho (ST), with neutral losses 0.0000(shown in table), 97.9769 Ions Score: 25 Expect: 11  Matches (Bold Red): 10/394 fragment ions using 7 most intense peaks</vt:lpstr>
      <vt:lpstr>Hho1p peptides</vt:lpstr>
      <vt:lpstr>Monoisotopic mass of neutral peptide Mr(calc): 1039.5186  Ions Score: 51 Expect: 0.0085  Matches (Bold Red): 16/84 fragment ions using 35 most intense peaks</vt:lpstr>
      <vt:lpstr>MS/MS Fragmentation of ASSPSSLTYK Found in H1_YEAST, Histone H1 OS=Saccharomyces cerevisiae (strain ATCC 204508 / S288c) GN=HHO1 PE=1 SV=1 Match to Query 362: 1039.277900 from(520.646226,2+) Title: File: 191113.wiff, Sample: Log phase 2, Elution: 32.947 to 33.179 min Data file c:\temp\masFC.tmp </vt:lpstr>
      <vt:lpstr>MS/MS Fragmentation of ASSPSSLTYK Found in H1_YEAST, Histone H1 OS=Saccharomyces cerevisiae (strain ATCC 204508 / S288c) GN=HHO1 PE=1 SV=1 Match to Query 432: 1039.248062 from(520.631307,2+) Title: File: 191113.wiff, Sample: Stationary 1 (sample number 1), Elution: 47.836 to 49.178 min Data file c:\temp\mas100.tmp</vt:lpstr>
      <vt:lpstr>MS/MS Fragmentation of QAATSVSATASK Found in H1_YEAST, Histone H1 OS=Saccharomyces cerevisiae (strain ATCC 204508 / S288c) GN=HHO1 PE=1 SV=1 Match to Query 371: 1120.348366 from(561.181459,2+) Title: File: 191113.wiff, Sample: Logarthmic phase1, Elution: 26.514 to 26.736 min Data file c:\temp\masF9.tmp </vt:lpstr>
      <vt:lpstr>MS/MS Fragmentation of QAATSVSATASK Found in H1_YEAST, Histone H1 OS=Saccharomyces cerevisiae (strain ATCC 204508 / S288c) GN=HHO1 PE=1 SV=1 Match to Query 403: 1120.293764 from(561.154158,2+) Title: File: 191113.wiff, Sample: Log 2, Elution: 23.384 to 24.143 min Data file c:\temp\masFC.tmp </vt:lpstr>
      <vt:lpstr>MS/MS Fragmentation of QAATSVSATASK Found in H1_YEAST, Histone H1 OS=Saccharomyces cerevisiae (strain ATCC 204508 / S288c) GN=HHO1 PE=1 SV=1 Match to Query 471: 1120.251870 from(561.133211,2+) Title: File: 191113.wiff, Sample: Stationary phase 1, Elution: 29.549 to 30.652 min Data file c:\temp\mas100.tmp</vt:lpstr>
      <vt:lpstr>MS/MS Fragmentation of KASSPSSLTYK Found in H1_YEAST, Histone H1 OS=Saccharomyces cerevisiae (strain ATCC 204508 / S288c) GN=HHO1 PE=1 SV=1 Match to Query 391: 1167.282274 from(584.648413,2+) Title: File: 191113.wiff, Sample: Log 1 (sample number 3), Elution: 29.915 to 30.184 min Data file c:\temp\masF9.tmp </vt:lpstr>
      <vt:lpstr>MS/MS Fragmentation of GVEAGDFEQPK Found in H1_YEAST, Histone H1 OS=Saccharomyces cerevisiae (strain ATCC 204508 / S288c) GN=HHO1 PE=1 SV=1 Match to Query 430: 1176.217426 from(589.115989,2+) Title: File: 191113.wiff, Sample: Log 2, Elution: 51.176 min Data file c:\temp\masFC.tmp </vt:lpstr>
      <vt:lpstr>Monoisotopic mass of neutral peptide Mr(calc): 1175.5459  Ions Score: 50 Expect: 0.0089  Matches (Bold Red): 7/94 fragment ions using 7 most intense peaks</vt:lpstr>
      <vt:lpstr>Acid purification of Hho1p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Individual ions scores &gt; 41 indicate identity or extensive homology (p&lt;0.05). Histone H1 - Saccharomyces cerevisiae (Baker's yeast) Mass: 27786    Score: 106    Queries matched: 14   emPAI: 0.29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MS/MS Fragmentation of TSSNFDYLFNSAIK Found in H1_YEAST, Histone H1 - Saccharomyces cerevisiae (Baker's yeast) Match to Query 242: 1606.292936 from(804.153744,2+) Title: File: Sys check.wiff, Sample: 071009 Pankaj sample trypsin (sample number 4), Elution: 60.107 min, Period: 1, Cycle(s): 504 (Experiment 5) Data file c:\temp\mas20F.tmp Monoisotopic mass of neutral peptide Mr(calc): 1605.7675 Ions Score: 37 Expect: 0.009 Matches (Bold Red): 11/144 fragment ions using 18 most intense peaks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 purification of Hho1p</dc:title>
  <dc:creator>uvp</dc:creator>
  <cp:lastModifiedBy>Neo Molemela</cp:lastModifiedBy>
  <cp:revision>10</cp:revision>
  <dcterms:created xsi:type="dcterms:W3CDTF">2014-06-30T00:30:01Z</dcterms:created>
  <dcterms:modified xsi:type="dcterms:W3CDTF">2015-09-02T17:09:58Z</dcterms:modified>
</cp:coreProperties>
</file>