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82" r:id="rId2"/>
    <p:sldId id="257" r:id="rId3"/>
    <p:sldId id="284" r:id="rId4"/>
    <p:sldId id="264" r:id="rId5"/>
    <p:sldId id="266" r:id="rId6"/>
    <p:sldId id="265" r:id="rId7"/>
    <p:sldId id="258" r:id="rId8"/>
    <p:sldId id="268" r:id="rId9"/>
    <p:sldId id="269" r:id="rId10"/>
    <p:sldId id="270" r:id="rId11"/>
    <p:sldId id="271" r:id="rId12"/>
    <p:sldId id="272" r:id="rId13"/>
    <p:sldId id="273" r:id="rId14"/>
    <p:sldId id="274" r:id="rId15"/>
    <p:sldId id="275" r:id="rId16"/>
    <p:sldId id="276" r:id="rId17"/>
    <p:sldId id="277" r:id="rId18"/>
    <p:sldId id="280" r:id="rId19"/>
    <p:sldId id="283" r:id="rId20"/>
  </p:sldIdLst>
  <p:sldSz cx="9144000" cy="6858000" type="screen4x3"/>
  <p:notesSz cx="7010400" cy="9296400"/>
  <p:defaultTextStyle>
    <a:defPPr>
      <a:defRPr lang="af-Z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autoAdjust="0"/>
    <p:restoredTop sz="94633" autoAdjust="0"/>
  </p:normalViewPr>
  <p:slideViewPr>
    <p:cSldViewPr>
      <p:cViewPr varScale="1">
        <p:scale>
          <a:sx n="86" d="100"/>
          <a:sy n="86" d="100"/>
        </p:scale>
        <p:origin x="152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F2D36-DBDC-4CB4-94D1-1DDB32DC3CB3}" type="doc">
      <dgm:prSet loTypeId="urn:microsoft.com/office/officeart/2005/8/layout/pyramid2" loCatId="pyramid" qsTypeId="urn:microsoft.com/office/officeart/2005/8/quickstyle/3d2#1" qsCatId="3D" csTypeId="urn:microsoft.com/office/officeart/2005/8/colors/accent1_2" csCatId="accent1" phldr="1"/>
      <dgm:spPr/>
    </dgm:pt>
    <dgm:pt modelId="{C9D146C7-6577-4550-B724-4258BADC9076}">
      <dgm:prSet phldrT="[Text]" custT="1"/>
      <dgm:spPr/>
      <dgm:t>
        <a:bodyPr/>
        <a:lstStyle/>
        <a:p>
          <a:r>
            <a:rPr lang="en-ZA" sz="1800" dirty="0" smtClean="0"/>
            <a:t>HE (university)</a:t>
          </a:r>
          <a:endParaRPr lang="en-US" sz="1800" dirty="0" smtClean="0"/>
        </a:p>
        <a:p>
          <a:r>
            <a:rPr lang="en-ZA" sz="1800" dirty="0" smtClean="0"/>
            <a:t>sector</a:t>
          </a:r>
          <a:endParaRPr lang="en-US" sz="1800" dirty="0"/>
        </a:p>
      </dgm:t>
    </dgm:pt>
    <dgm:pt modelId="{2793C892-5F4A-46EB-BB42-A8B9710A2C9C}" type="parTrans" cxnId="{F67F13E2-076B-42A3-AFE3-A35B0AB545D1}">
      <dgm:prSet/>
      <dgm:spPr/>
      <dgm:t>
        <a:bodyPr/>
        <a:lstStyle/>
        <a:p>
          <a:endParaRPr lang="en-US"/>
        </a:p>
      </dgm:t>
    </dgm:pt>
    <dgm:pt modelId="{613C1E4C-6787-4D61-A094-AF88F1189A03}" type="sibTrans" cxnId="{F67F13E2-076B-42A3-AFE3-A35B0AB545D1}">
      <dgm:prSet/>
      <dgm:spPr/>
      <dgm:t>
        <a:bodyPr/>
        <a:lstStyle/>
        <a:p>
          <a:endParaRPr lang="en-US"/>
        </a:p>
      </dgm:t>
    </dgm:pt>
    <dgm:pt modelId="{75FBC6DE-B1D1-4BEF-B9E1-6136A7648B08}">
      <dgm:prSet phldrT="[Text]" custT="1"/>
      <dgm:spPr/>
      <dgm:t>
        <a:bodyPr/>
        <a:lstStyle/>
        <a:p>
          <a:r>
            <a:rPr lang="en-ZA" sz="1800" dirty="0" smtClean="0"/>
            <a:t>Intermediate College Sector </a:t>
          </a:r>
          <a:endParaRPr lang="en-US" sz="1800" dirty="0" smtClean="0"/>
        </a:p>
        <a:p>
          <a:r>
            <a:rPr lang="en-ZA" sz="1600" dirty="0" smtClean="0"/>
            <a:t>(FET in the UK, TAFE in Australia</a:t>
          </a:r>
          <a:endParaRPr lang="en-US" sz="1600" dirty="0" smtClean="0"/>
        </a:p>
        <a:p>
          <a:r>
            <a:rPr lang="en-ZA" sz="1600" dirty="0" smtClean="0"/>
            <a:t>Community colleges in the USA, etc.)</a:t>
          </a:r>
          <a:endParaRPr lang="en-US" sz="1600" dirty="0" smtClean="0"/>
        </a:p>
        <a:p>
          <a:r>
            <a:rPr lang="en-ZA" sz="1600" dirty="0" smtClean="0"/>
            <a:t>After 9-12 years of schooling.</a:t>
          </a:r>
          <a:endParaRPr lang="en-US" sz="1600" dirty="0"/>
        </a:p>
      </dgm:t>
    </dgm:pt>
    <dgm:pt modelId="{D673900F-58A2-4001-9268-931E3851D721}" type="parTrans" cxnId="{08F52EA1-7ADC-4F69-95CF-7B8B07D36B3F}">
      <dgm:prSet/>
      <dgm:spPr/>
      <dgm:t>
        <a:bodyPr/>
        <a:lstStyle/>
        <a:p>
          <a:endParaRPr lang="en-US"/>
        </a:p>
      </dgm:t>
    </dgm:pt>
    <dgm:pt modelId="{7185CF15-2739-4531-9930-5F225EA484F1}" type="sibTrans" cxnId="{08F52EA1-7ADC-4F69-95CF-7B8B07D36B3F}">
      <dgm:prSet/>
      <dgm:spPr/>
      <dgm:t>
        <a:bodyPr/>
        <a:lstStyle/>
        <a:p>
          <a:endParaRPr lang="en-US"/>
        </a:p>
      </dgm:t>
    </dgm:pt>
    <dgm:pt modelId="{C6CF0325-FDA3-4356-A984-AFCBBA2B0AB2}">
      <dgm:prSet phldrT="[Text]" custT="1"/>
      <dgm:spPr/>
      <dgm:t>
        <a:bodyPr/>
        <a:lstStyle/>
        <a:p>
          <a:r>
            <a:rPr lang="en-ZA" sz="1800" dirty="0" smtClean="0"/>
            <a:t>Basic Education (School sector)</a:t>
          </a:r>
          <a:endParaRPr lang="en-US" sz="1800" dirty="0" smtClean="0"/>
        </a:p>
        <a:p>
          <a:r>
            <a:rPr lang="en-ZA" sz="1800" dirty="0" smtClean="0"/>
            <a:t>(9-12 Years of schooling)</a:t>
          </a:r>
          <a:endParaRPr lang="en-US" sz="1800" dirty="0"/>
        </a:p>
      </dgm:t>
    </dgm:pt>
    <dgm:pt modelId="{548E79AB-FF5F-47B6-938A-D254EF9EBC4E}" type="parTrans" cxnId="{F88D8468-2208-447A-887F-E410E1426DE8}">
      <dgm:prSet/>
      <dgm:spPr/>
      <dgm:t>
        <a:bodyPr/>
        <a:lstStyle/>
        <a:p>
          <a:endParaRPr lang="en-US"/>
        </a:p>
      </dgm:t>
    </dgm:pt>
    <dgm:pt modelId="{D41FBDD0-F892-4038-9632-DCB2D682D241}" type="sibTrans" cxnId="{F88D8468-2208-447A-887F-E410E1426DE8}">
      <dgm:prSet/>
      <dgm:spPr/>
      <dgm:t>
        <a:bodyPr/>
        <a:lstStyle/>
        <a:p>
          <a:endParaRPr lang="en-US"/>
        </a:p>
      </dgm:t>
    </dgm:pt>
    <dgm:pt modelId="{E6B9410E-E8FF-4CA2-9C94-D298541D365C}" type="pres">
      <dgm:prSet presAssocID="{F0AF2D36-DBDC-4CB4-94D1-1DDB32DC3CB3}" presName="compositeShape" presStyleCnt="0">
        <dgm:presLayoutVars>
          <dgm:dir/>
          <dgm:resizeHandles/>
        </dgm:presLayoutVars>
      </dgm:prSet>
      <dgm:spPr/>
    </dgm:pt>
    <dgm:pt modelId="{BB3DEB1A-299C-45F2-9623-A56C26B2B7AD}" type="pres">
      <dgm:prSet presAssocID="{F0AF2D36-DBDC-4CB4-94D1-1DDB32DC3CB3}" presName="pyramid" presStyleLbl="node1" presStyleIdx="0" presStyleCnt="1" custLinFactNeighborX="-445" custLinFactNeighborY="-1389"/>
      <dgm:spPr/>
    </dgm:pt>
    <dgm:pt modelId="{97E254D0-C42C-49AC-82F7-E37E12CEB84E}" type="pres">
      <dgm:prSet presAssocID="{F0AF2D36-DBDC-4CB4-94D1-1DDB32DC3CB3}" presName="theList" presStyleCnt="0"/>
      <dgm:spPr/>
    </dgm:pt>
    <dgm:pt modelId="{BEF466A4-869C-4FB6-B6E6-462231C1C6B9}" type="pres">
      <dgm:prSet presAssocID="{C9D146C7-6577-4550-B724-4258BADC9076}" presName="aNode" presStyleLbl="fgAcc1" presStyleIdx="0" presStyleCnt="3" custScaleX="144456" custLinFactNeighborX="25062">
        <dgm:presLayoutVars>
          <dgm:bulletEnabled val="1"/>
        </dgm:presLayoutVars>
      </dgm:prSet>
      <dgm:spPr/>
      <dgm:t>
        <a:bodyPr/>
        <a:lstStyle/>
        <a:p>
          <a:endParaRPr lang="en-US"/>
        </a:p>
      </dgm:t>
    </dgm:pt>
    <dgm:pt modelId="{52E3D021-254E-4347-B1FD-26DF75C18E72}" type="pres">
      <dgm:prSet presAssocID="{C9D146C7-6577-4550-B724-4258BADC9076}" presName="aSpace" presStyleCnt="0"/>
      <dgm:spPr/>
    </dgm:pt>
    <dgm:pt modelId="{8201575F-4F57-4EF5-ADC7-0E34CCAB79C9}" type="pres">
      <dgm:prSet presAssocID="{75FBC6DE-B1D1-4BEF-B9E1-6136A7648B08}" presName="aNode" presStyleLbl="fgAcc1" presStyleIdx="1" presStyleCnt="3" custScaleX="143723" custScaleY="119728" custLinFactY="7435" custLinFactNeighborX="25035" custLinFactNeighborY="100000">
        <dgm:presLayoutVars>
          <dgm:bulletEnabled val="1"/>
        </dgm:presLayoutVars>
      </dgm:prSet>
      <dgm:spPr/>
      <dgm:t>
        <a:bodyPr/>
        <a:lstStyle/>
        <a:p>
          <a:endParaRPr lang="en-US"/>
        </a:p>
      </dgm:t>
    </dgm:pt>
    <dgm:pt modelId="{DC4F0A8C-370D-4536-BD9F-C65BC6CBCF5C}" type="pres">
      <dgm:prSet presAssocID="{75FBC6DE-B1D1-4BEF-B9E1-6136A7648B08}" presName="aSpace" presStyleCnt="0"/>
      <dgm:spPr/>
    </dgm:pt>
    <dgm:pt modelId="{AF2BBD4B-DD5A-49F9-A59E-E864B611E048}" type="pres">
      <dgm:prSet presAssocID="{C6CF0325-FDA3-4356-A984-AFCBBA2B0AB2}" presName="aNode" presStyleLbl="fgAcc1" presStyleIdx="2" presStyleCnt="3" custScaleX="145092" custLinFactY="22865" custLinFactNeighborX="26487" custLinFactNeighborY="100000">
        <dgm:presLayoutVars>
          <dgm:bulletEnabled val="1"/>
        </dgm:presLayoutVars>
      </dgm:prSet>
      <dgm:spPr/>
      <dgm:t>
        <a:bodyPr/>
        <a:lstStyle/>
        <a:p>
          <a:endParaRPr lang="en-US"/>
        </a:p>
      </dgm:t>
    </dgm:pt>
    <dgm:pt modelId="{19732F2D-0F92-4C53-B078-64D30FC46BC9}" type="pres">
      <dgm:prSet presAssocID="{C6CF0325-FDA3-4356-A984-AFCBBA2B0AB2}" presName="aSpace" presStyleCnt="0"/>
      <dgm:spPr/>
    </dgm:pt>
  </dgm:ptLst>
  <dgm:cxnLst>
    <dgm:cxn modelId="{D3B7B96D-C813-49A4-8640-BD24ED027100}" type="presOf" srcId="{C6CF0325-FDA3-4356-A984-AFCBBA2B0AB2}" destId="{AF2BBD4B-DD5A-49F9-A59E-E864B611E048}" srcOrd="0" destOrd="0" presId="urn:microsoft.com/office/officeart/2005/8/layout/pyramid2"/>
    <dgm:cxn modelId="{08F52EA1-7ADC-4F69-95CF-7B8B07D36B3F}" srcId="{F0AF2D36-DBDC-4CB4-94D1-1DDB32DC3CB3}" destId="{75FBC6DE-B1D1-4BEF-B9E1-6136A7648B08}" srcOrd="1" destOrd="0" parTransId="{D673900F-58A2-4001-9268-931E3851D721}" sibTransId="{7185CF15-2739-4531-9930-5F225EA484F1}"/>
    <dgm:cxn modelId="{14CCBBCA-4EAB-4387-8D41-D6E98E42CF0F}" type="presOf" srcId="{75FBC6DE-B1D1-4BEF-B9E1-6136A7648B08}" destId="{8201575F-4F57-4EF5-ADC7-0E34CCAB79C9}" srcOrd="0" destOrd="0" presId="urn:microsoft.com/office/officeart/2005/8/layout/pyramid2"/>
    <dgm:cxn modelId="{F88D8468-2208-447A-887F-E410E1426DE8}" srcId="{F0AF2D36-DBDC-4CB4-94D1-1DDB32DC3CB3}" destId="{C6CF0325-FDA3-4356-A984-AFCBBA2B0AB2}" srcOrd="2" destOrd="0" parTransId="{548E79AB-FF5F-47B6-938A-D254EF9EBC4E}" sibTransId="{D41FBDD0-F892-4038-9632-DCB2D682D241}"/>
    <dgm:cxn modelId="{898B5533-823B-450D-9DED-04773DB0DF5D}" type="presOf" srcId="{C9D146C7-6577-4550-B724-4258BADC9076}" destId="{BEF466A4-869C-4FB6-B6E6-462231C1C6B9}" srcOrd="0" destOrd="0" presId="urn:microsoft.com/office/officeart/2005/8/layout/pyramid2"/>
    <dgm:cxn modelId="{DE94E28B-A7F7-411F-8714-4FB50C3FDEA1}" type="presOf" srcId="{F0AF2D36-DBDC-4CB4-94D1-1DDB32DC3CB3}" destId="{E6B9410E-E8FF-4CA2-9C94-D298541D365C}" srcOrd="0" destOrd="0" presId="urn:microsoft.com/office/officeart/2005/8/layout/pyramid2"/>
    <dgm:cxn modelId="{F67F13E2-076B-42A3-AFE3-A35B0AB545D1}" srcId="{F0AF2D36-DBDC-4CB4-94D1-1DDB32DC3CB3}" destId="{C9D146C7-6577-4550-B724-4258BADC9076}" srcOrd="0" destOrd="0" parTransId="{2793C892-5F4A-46EB-BB42-A8B9710A2C9C}" sibTransId="{613C1E4C-6787-4D61-A094-AF88F1189A03}"/>
    <dgm:cxn modelId="{514961AB-B5A2-4C10-B292-931F6AC1C545}" type="presParOf" srcId="{E6B9410E-E8FF-4CA2-9C94-D298541D365C}" destId="{BB3DEB1A-299C-45F2-9623-A56C26B2B7AD}" srcOrd="0" destOrd="0" presId="urn:microsoft.com/office/officeart/2005/8/layout/pyramid2"/>
    <dgm:cxn modelId="{71BC8F8D-0E7C-4CE7-8383-5657E48360A8}" type="presParOf" srcId="{E6B9410E-E8FF-4CA2-9C94-D298541D365C}" destId="{97E254D0-C42C-49AC-82F7-E37E12CEB84E}" srcOrd="1" destOrd="0" presId="urn:microsoft.com/office/officeart/2005/8/layout/pyramid2"/>
    <dgm:cxn modelId="{DEF2B74F-B715-4315-84DA-1B3B43D69761}" type="presParOf" srcId="{97E254D0-C42C-49AC-82F7-E37E12CEB84E}" destId="{BEF466A4-869C-4FB6-B6E6-462231C1C6B9}" srcOrd="0" destOrd="0" presId="urn:microsoft.com/office/officeart/2005/8/layout/pyramid2"/>
    <dgm:cxn modelId="{8980F7F2-4FE5-4367-B586-0C603DE04B02}" type="presParOf" srcId="{97E254D0-C42C-49AC-82F7-E37E12CEB84E}" destId="{52E3D021-254E-4347-B1FD-26DF75C18E72}" srcOrd="1" destOrd="0" presId="urn:microsoft.com/office/officeart/2005/8/layout/pyramid2"/>
    <dgm:cxn modelId="{56E4B5E8-146E-4981-8834-86FDAD0EA9B0}" type="presParOf" srcId="{97E254D0-C42C-49AC-82F7-E37E12CEB84E}" destId="{8201575F-4F57-4EF5-ADC7-0E34CCAB79C9}" srcOrd="2" destOrd="0" presId="urn:microsoft.com/office/officeart/2005/8/layout/pyramid2"/>
    <dgm:cxn modelId="{08200CBB-10FC-4C89-8196-4FEA965095B5}" type="presParOf" srcId="{97E254D0-C42C-49AC-82F7-E37E12CEB84E}" destId="{DC4F0A8C-370D-4536-BD9F-C65BC6CBCF5C}" srcOrd="3" destOrd="0" presId="urn:microsoft.com/office/officeart/2005/8/layout/pyramid2"/>
    <dgm:cxn modelId="{5468D1C2-4A81-4908-B8E4-E37492E8E2B7}" type="presParOf" srcId="{97E254D0-C42C-49AC-82F7-E37E12CEB84E}" destId="{AF2BBD4B-DD5A-49F9-A59E-E864B611E048}" srcOrd="4" destOrd="0" presId="urn:microsoft.com/office/officeart/2005/8/layout/pyramid2"/>
    <dgm:cxn modelId="{672C35D4-A9A7-48C6-ADF0-75C1A2640131}" type="presParOf" srcId="{97E254D0-C42C-49AC-82F7-E37E12CEB84E}" destId="{19732F2D-0F92-4C53-B078-64D30FC46BC9}"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DEB1A-299C-45F2-9623-A56C26B2B7AD}">
      <dsp:nvSpPr>
        <dsp:cNvPr id="0" name=""/>
        <dsp:cNvSpPr/>
      </dsp:nvSpPr>
      <dsp:spPr>
        <a:xfrm>
          <a:off x="797536" y="0"/>
          <a:ext cx="5184575" cy="5184575"/>
        </a:xfrm>
        <a:prstGeom prst="triangl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EF466A4-869C-4FB6-B6E6-462231C1C6B9}">
      <dsp:nvSpPr>
        <dsp:cNvPr id="0" name=""/>
        <dsp:cNvSpPr/>
      </dsp:nvSpPr>
      <dsp:spPr>
        <a:xfrm>
          <a:off x="3495142" y="519554"/>
          <a:ext cx="4868129" cy="1160453"/>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ZA" sz="1800" kern="1200" dirty="0" smtClean="0"/>
            <a:t>HE (university)</a:t>
          </a:r>
          <a:endParaRPr lang="en-US" sz="1800" kern="1200" dirty="0" smtClean="0"/>
        </a:p>
        <a:p>
          <a:pPr lvl="0" algn="ctr" defTabSz="800100">
            <a:lnSpc>
              <a:spcPct val="90000"/>
            </a:lnSpc>
            <a:spcBef>
              <a:spcPct val="0"/>
            </a:spcBef>
            <a:spcAft>
              <a:spcPct val="35000"/>
            </a:spcAft>
          </a:pPr>
          <a:r>
            <a:rPr lang="en-ZA" sz="1800" kern="1200" dirty="0" smtClean="0"/>
            <a:t>sector</a:t>
          </a:r>
          <a:endParaRPr lang="en-US" sz="1800" kern="1200" dirty="0"/>
        </a:p>
      </dsp:txBody>
      <dsp:txXfrm>
        <a:off x="3495142" y="519554"/>
        <a:ext cx="4868129" cy="1160453"/>
      </dsp:txXfrm>
    </dsp:sp>
    <dsp:sp modelId="{8201575F-4F57-4EF5-ADC7-0E34CCAB79C9}">
      <dsp:nvSpPr>
        <dsp:cNvPr id="0" name=""/>
        <dsp:cNvSpPr/>
      </dsp:nvSpPr>
      <dsp:spPr>
        <a:xfrm>
          <a:off x="3519841" y="2056401"/>
          <a:ext cx="4843427" cy="1389388"/>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ZA" sz="1800" kern="1200" dirty="0" smtClean="0"/>
            <a:t>Intermediate College Sector </a:t>
          </a:r>
          <a:endParaRPr lang="en-US" sz="1800" kern="1200" dirty="0" smtClean="0"/>
        </a:p>
        <a:p>
          <a:pPr lvl="0" algn="ctr" defTabSz="800100">
            <a:lnSpc>
              <a:spcPct val="90000"/>
            </a:lnSpc>
            <a:spcBef>
              <a:spcPct val="0"/>
            </a:spcBef>
            <a:spcAft>
              <a:spcPct val="35000"/>
            </a:spcAft>
          </a:pPr>
          <a:r>
            <a:rPr lang="en-ZA" sz="1600" kern="1200" dirty="0" smtClean="0"/>
            <a:t>(FET in the UK, TAFE in Australia</a:t>
          </a:r>
          <a:endParaRPr lang="en-US" sz="1600" kern="1200" dirty="0" smtClean="0"/>
        </a:p>
        <a:p>
          <a:pPr lvl="0" algn="ctr" defTabSz="800100">
            <a:lnSpc>
              <a:spcPct val="90000"/>
            </a:lnSpc>
            <a:spcBef>
              <a:spcPct val="0"/>
            </a:spcBef>
            <a:spcAft>
              <a:spcPct val="35000"/>
            </a:spcAft>
          </a:pPr>
          <a:r>
            <a:rPr lang="en-ZA" sz="1600" kern="1200" dirty="0" smtClean="0"/>
            <a:t>Community colleges in the USA, etc.)</a:t>
          </a:r>
          <a:endParaRPr lang="en-US" sz="1600" kern="1200" dirty="0" smtClean="0"/>
        </a:p>
        <a:p>
          <a:pPr lvl="0" algn="ctr" defTabSz="800100">
            <a:lnSpc>
              <a:spcPct val="90000"/>
            </a:lnSpc>
            <a:spcBef>
              <a:spcPct val="0"/>
            </a:spcBef>
            <a:spcAft>
              <a:spcPct val="35000"/>
            </a:spcAft>
          </a:pPr>
          <a:r>
            <a:rPr lang="en-ZA" sz="1600" kern="1200" dirty="0" smtClean="0"/>
            <a:t>After 9-12 years of schooling.</a:t>
          </a:r>
          <a:endParaRPr lang="en-US" sz="1600" kern="1200" dirty="0"/>
        </a:p>
      </dsp:txBody>
      <dsp:txXfrm>
        <a:off x="3519841" y="2056401"/>
        <a:ext cx="4843427" cy="1389388"/>
      </dsp:txXfrm>
    </dsp:sp>
    <dsp:sp modelId="{AF2BBD4B-DD5A-49F9-A59E-E864B611E048}">
      <dsp:nvSpPr>
        <dsp:cNvPr id="0" name=""/>
        <dsp:cNvSpPr/>
      </dsp:nvSpPr>
      <dsp:spPr>
        <a:xfrm>
          <a:off x="3473709" y="3769904"/>
          <a:ext cx="4889562" cy="1160453"/>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ZA" sz="1800" kern="1200" dirty="0" smtClean="0"/>
            <a:t>Basic Education (School sector)</a:t>
          </a:r>
          <a:endParaRPr lang="en-US" sz="1800" kern="1200" dirty="0" smtClean="0"/>
        </a:p>
        <a:p>
          <a:pPr lvl="0" algn="ctr" defTabSz="800100">
            <a:lnSpc>
              <a:spcPct val="90000"/>
            </a:lnSpc>
            <a:spcBef>
              <a:spcPct val="0"/>
            </a:spcBef>
            <a:spcAft>
              <a:spcPct val="35000"/>
            </a:spcAft>
          </a:pPr>
          <a:r>
            <a:rPr lang="en-ZA" sz="1800" kern="1200" dirty="0" smtClean="0"/>
            <a:t>(9-12 Years of schooling)</a:t>
          </a:r>
          <a:endParaRPr lang="en-US" sz="1800" kern="1200" dirty="0"/>
        </a:p>
      </dsp:txBody>
      <dsp:txXfrm>
        <a:off x="3473709" y="3769904"/>
        <a:ext cx="4889562" cy="116045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af-ZA"/>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B9E7832-8F02-48FC-B6FC-D173D1BD26E2}" type="datetimeFigureOut">
              <a:rPr lang="af-ZA" smtClean="0"/>
              <a:pPr/>
              <a:t>2018-05-17</a:t>
            </a:fld>
            <a:endParaRPr lang="af-Z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af-ZA"/>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f-ZA"/>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af-ZA"/>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1285F52-B85D-45AE-9225-182C2E9CD88B}" type="slidenum">
              <a:rPr lang="af-ZA" smtClean="0"/>
              <a:pPr/>
              <a:t>‹#›</a:t>
            </a:fld>
            <a:endParaRPr lang="af-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285F52-B85D-45AE-9225-182C2E9CD88B}" type="slidenum">
              <a:rPr lang="af-ZA" smtClean="0"/>
              <a:pPr/>
              <a:t>1</a:t>
            </a:fld>
            <a:endParaRPr lang="af-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10</a:t>
            </a:fld>
            <a:endParaRPr lang="af-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11</a:t>
            </a:fld>
            <a:endParaRPr lang="af-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12</a:t>
            </a:fld>
            <a:endParaRPr lang="af-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13</a:t>
            </a:fld>
            <a:endParaRPr lang="af-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14</a:t>
            </a:fld>
            <a:endParaRPr lang="af-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15</a:t>
            </a:fld>
            <a:endParaRPr lang="af-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16</a:t>
            </a:fld>
            <a:endParaRPr lang="af-Z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17</a:t>
            </a:fld>
            <a:endParaRPr lang="af-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18</a:t>
            </a:fld>
            <a:endParaRPr lang="af-Z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19</a:t>
            </a:fld>
            <a:endParaRPr lang="af-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2</a:t>
            </a:fld>
            <a:endParaRPr lang="af-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3</a:t>
            </a:fld>
            <a:endParaRPr lang="af-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4</a:t>
            </a:fld>
            <a:endParaRPr lang="af-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5</a:t>
            </a:fld>
            <a:endParaRPr lang="af-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6</a:t>
            </a:fld>
            <a:endParaRPr lang="af-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7</a:t>
            </a:fld>
            <a:endParaRPr lang="af-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8</a:t>
            </a:fld>
            <a:endParaRPr lang="af-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85F52-B85D-45AE-9225-182C2E9CD88B}" type="slidenum">
              <a:rPr lang="af-ZA" smtClean="0"/>
              <a:pPr/>
              <a:t>9</a:t>
            </a:fld>
            <a:endParaRPr lang="af-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533C1D9-0C98-4B6A-B265-C295F45721BC}" type="datetime1">
              <a:rPr lang="af-ZA" smtClean="0"/>
              <a:pPr/>
              <a:t>2018-05-17</a:t>
            </a:fld>
            <a:endParaRPr lang="af-ZA"/>
          </a:p>
        </p:txBody>
      </p:sp>
      <p:sp>
        <p:nvSpPr>
          <p:cNvPr id="19" name="Footer Placeholder 18"/>
          <p:cNvSpPr>
            <a:spLocks noGrp="1"/>
          </p:cNvSpPr>
          <p:nvPr>
            <p:ph type="ftr" sz="quarter" idx="11"/>
          </p:nvPr>
        </p:nvSpPr>
        <p:spPr/>
        <p:txBody>
          <a:bodyPr/>
          <a:lstStyle/>
          <a:p>
            <a:r>
              <a:rPr lang="af-ZA" smtClean="0"/>
              <a:t>Prof A.H. Strydom, 2010</a:t>
            </a:r>
            <a:endParaRPr lang="af-ZA"/>
          </a:p>
        </p:txBody>
      </p:sp>
      <p:sp>
        <p:nvSpPr>
          <p:cNvPr id="27" name="Slide Number Placeholder 26"/>
          <p:cNvSpPr>
            <a:spLocks noGrp="1"/>
          </p:cNvSpPr>
          <p:nvPr>
            <p:ph type="sldNum" sz="quarter" idx="12"/>
          </p:nvPr>
        </p:nvSpPr>
        <p:spPr/>
        <p:txBody>
          <a:bodyPr/>
          <a:lstStyle/>
          <a:p>
            <a:fld id="{2082B636-48F1-4915-813F-9FA9C37A7271}" type="slidenum">
              <a:rPr lang="af-ZA" smtClean="0"/>
              <a:pPr/>
              <a:t>‹#›</a:t>
            </a:fld>
            <a:endParaRPr lang="af-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391EAD-9D80-45CC-8081-F7C9058FE8FA}" type="datetime1">
              <a:rPr lang="af-ZA" smtClean="0"/>
              <a:pPr/>
              <a:t>2018-05-17</a:t>
            </a:fld>
            <a:endParaRPr lang="af-ZA"/>
          </a:p>
        </p:txBody>
      </p:sp>
      <p:sp>
        <p:nvSpPr>
          <p:cNvPr id="5" name="Footer Placeholder 4"/>
          <p:cNvSpPr>
            <a:spLocks noGrp="1"/>
          </p:cNvSpPr>
          <p:nvPr>
            <p:ph type="ftr" sz="quarter" idx="11"/>
          </p:nvPr>
        </p:nvSpPr>
        <p:spPr/>
        <p:txBody>
          <a:bodyPr/>
          <a:lstStyle/>
          <a:p>
            <a:r>
              <a:rPr lang="af-ZA" smtClean="0"/>
              <a:t>Prof A.H. Strydom, 2010</a:t>
            </a:r>
            <a:endParaRPr lang="af-ZA"/>
          </a:p>
        </p:txBody>
      </p:sp>
      <p:sp>
        <p:nvSpPr>
          <p:cNvPr id="6" name="Slide Number Placeholder 5"/>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730E00-6B7F-4558-A20A-27CD288B83B6}" type="datetime1">
              <a:rPr lang="af-ZA" smtClean="0"/>
              <a:pPr/>
              <a:t>2018-05-17</a:t>
            </a:fld>
            <a:endParaRPr lang="af-ZA"/>
          </a:p>
        </p:txBody>
      </p:sp>
      <p:sp>
        <p:nvSpPr>
          <p:cNvPr id="5" name="Footer Placeholder 4"/>
          <p:cNvSpPr>
            <a:spLocks noGrp="1"/>
          </p:cNvSpPr>
          <p:nvPr>
            <p:ph type="ftr" sz="quarter" idx="11"/>
          </p:nvPr>
        </p:nvSpPr>
        <p:spPr/>
        <p:txBody>
          <a:bodyPr/>
          <a:lstStyle/>
          <a:p>
            <a:r>
              <a:rPr lang="af-ZA" smtClean="0"/>
              <a:t>Prof A.H. Strydom, 2010</a:t>
            </a:r>
            <a:endParaRPr lang="af-ZA"/>
          </a:p>
        </p:txBody>
      </p:sp>
      <p:sp>
        <p:nvSpPr>
          <p:cNvPr id="6" name="Slide Number Placeholder 5"/>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E16D4E-64FC-41F0-A868-1C4A809C9B6D}" type="datetime1">
              <a:rPr lang="af-ZA" smtClean="0"/>
              <a:pPr/>
              <a:t>2018-05-17</a:t>
            </a:fld>
            <a:endParaRPr lang="af-ZA"/>
          </a:p>
        </p:txBody>
      </p:sp>
      <p:sp>
        <p:nvSpPr>
          <p:cNvPr id="5" name="Footer Placeholder 4"/>
          <p:cNvSpPr>
            <a:spLocks noGrp="1"/>
          </p:cNvSpPr>
          <p:nvPr>
            <p:ph type="ftr" sz="quarter" idx="11"/>
          </p:nvPr>
        </p:nvSpPr>
        <p:spPr/>
        <p:txBody>
          <a:bodyPr/>
          <a:lstStyle/>
          <a:p>
            <a:r>
              <a:rPr lang="af-ZA" smtClean="0"/>
              <a:t>Prof A.H. Strydom, 2010</a:t>
            </a:r>
            <a:endParaRPr lang="af-ZA"/>
          </a:p>
        </p:txBody>
      </p:sp>
      <p:sp>
        <p:nvSpPr>
          <p:cNvPr id="6" name="Slide Number Placeholder 5"/>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9CE6A31-21EC-4A37-B9DA-935776353782}" type="datetime1">
              <a:rPr lang="af-ZA" smtClean="0"/>
              <a:pPr/>
              <a:t>2018-05-17</a:t>
            </a:fld>
            <a:endParaRPr lang="af-ZA"/>
          </a:p>
        </p:txBody>
      </p:sp>
      <p:sp>
        <p:nvSpPr>
          <p:cNvPr id="5" name="Footer Placeholder 4"/>
          <p:cNvSpPr>
            <a:spLocks noGrp="1"/>
          </p:cNvSpPr>
          <p:nvPr>
            <p:ph type="ftr" sz="quarter" idx="11"/>
          </p:nvPr>
        </p:nvSpPr>
        <p:spPr/>
        <p:txBody>
          <a:bodyPr/>
          <a:lstStyle/>
          <a:p>
            <a:r>
              <a:rPr lang="af-ZA" smtClean="0"/>
              <a:t>Prof A.H. Strydom, 2010</a:t>
            </a:r>
            <a:endParaRPr lang="af-ZA"/>
          </a:p>
        </p:txBody>
      </p:sp>
      <p:sp>
        <p:nvSpPr>
          <p:cNvPr id="6" name="Slide Number Placeholder 5"/>
          <p:cNvSpPr>
            <a:spLocks noGrp="1"/>
          </p:cNvSpPr>
          <p:nvPr>
            <p:ph type="sldNum" sz="quarter" idx="12"/>
          </p:nvPr>
        </p:nvSpPr>
        <p:spPr/>
        <p:txBody>
          <a:bodyPr/>
          <a:lstStyle/>
          <a:p>
            <a:fld id="{2082B636-48F1-4915-813F-9FA9C37A7271}" type="slidenum">
              <a:rPr lang="af-ZA" smtClean="0"/>
              <a:pPr/>
              <a:t>‹#›</a:t>
            </a:fld>
            <a:endParaRPr lang="af-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D3136A-115F-4550-A2B5-AF078C5C3882}" type="datetime1">
              <a:rPr lang="af-ZA" smtClean="0"/>
              <a:pPr/>
              <a:t>2018-05-17</a:t>
            </a:fld>
            <a:endParaRPr lang="af-ZA"/>
          </a:p>
        </p:txBody>
      </p:sp>
      <p:sp>
        <p:nvSpPr>
          <p:cNvPr id="6" name="Footer Placeholder 5"/>
          <p:cNvSpPr>
            <a:spLocks noGrp="1"/>
          </p:cNvSpPr>
          <p:nvPr>
            <p:ph type="ftr" sz="quarter" idx="11"/>
          </p:nvPr>
        </p:nvSpPr>
        <p:spPr/>
        <p:txBody>
          <a:bodyPr/>
          <a:lstStyle/>
          <a:p>
            <a:r>
              <a:rPr lang="af-ZA" smtClean="0"/>
              <a:t>Prof A.H. Strydom, 2010</a:t>
            </a:r>
            <a:endParaRPr lang="af-ZA"/>
          </a:p>
        </p:txBody>
      </p:sp>
      <p:sp>
        <p:nvSpPr>
          <p:cNvPr id="7" name="Slide Number Placeholder 6"/>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A5FD13-8D6F-4840-948D-45F9A4604220}" type="datetime1">
              <a:rPr lang="af-ZA" smtClean="0"/>
              <a:pPr/>
              <a:t>2018-05-17</a:t>
            </a:fld>
            <a:endParaRPr lang="af-ZA"/>
          </a:p>
        </p:txBody>
      </p:sp>
      <p:sp>
        <p:nvSpPr>
          <p:cNvPr id="8" name="Footer Placeholder 7"/>
          <p:cNvSpPr>
            <a:spLocks noGrp="1"/>
          </p:cNvSpPr>
          <p:nvPr>
            <p:ph type="ftr" sz="quarter" idx="11"/>
          </p:nvPr>
        </p:nvSpPr>
        <p:spPr/>
        <p:txBody>
          <a:bodyPr/>
          <a:lstStyle/>
          <a:p>
            <a:r>
              <a:rPr lang="af-ZA" smtClean="0"/>
              <a:t>Prof A.H. Strydom, 2010</a:t>
            </a:r>
            <a:endParaRPr lang="af-ZA"/>
          </a:p>
        </p:txBody>
      </p:sp>
      <p:sp>
        <p:nvSpPr>
          <p:cNvPr id="9" name="Slide Number Placeholder 8"/>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6F1DB-7E11-4FDF-B919-ECFC45AFDC0F}" type="datetime1">
              <a:rPr lang="af-ZA" smtClean="0"/>
              <a:pPr/>
              <a:t>2018-05-17</a:t>
            </a:fld>
            <a:endParaRPr lang="af-ZA"/>
          </a:p>
        </p:txBody>
      </p:sp>
      <p:sp>
        <p:nvSpPr>
          <p:cNvPr id="4" name="Footer Placeholder 3"/>
          <p:cNvSpPr>
            <a:spLocks noGrp="1"/>
          </p:cNvSpPr>
          <p:nvPr>
            <p:ph type="ftr" sz="quarter" idx="11"/>
          </p:nvPr>
        </p:nvSpPr>
        <p:spPr/>
        <p:txBody>
          <a:bodyPr/>
          <a:lstStyle/>
          <a:p>
            <a:r>
              <a:rPr lang="af-ZA" smtClean="0"/>
              <a:t>Prof A.H. Strydom, 2010</a:t>
            </a:r>
            <a:endParaRPr lang="af-ZA"/>
          </a:p>
        </p:txBody>
      </p:sp>
      <p:sp>
        <p:nvSpPr>
          <p:cNvPr id="5" name="Slide Number Placeholder 4"/>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FCA01-53DE-42D6-9C93-A67B163AEC47}" type="datetime1">
              <a:rPr lang="af-ZA" smtClean="0"/>
              <a:pPr/>
              <a:t>2018-05-17</a:t>
            </a:fld>
            <a:endParaRPr lang="af-ZA"/>
          </a:p>
        </p:txBody>
      </p:sp>
      <p:sp>
        <p:nvSpPr>
          <p:cNvPr id="3" name="Footer Placeholder 2"/>
          <p:cNvSpPr>
            <a:spLocks noGrp="1"/>
          </p:cNvSpPr>
          <p:nvPr>
            <p:ph type="ftr" sz="quarter" idx="11"/>
          </p:nvPr>
        </p:nvSpPr>
        <p:spPr/>
        <p:txBody>
          <a:bodyPr/>
          <a:lstStyle/>
          <a:p>
            <a:r>
              <a:rPr lang="af-ZA" smtClean="0"/>
              <a:t>Prof A.H. Strydom, 2010</a:t>
            </a:r>
            <a:endParaRPr lang="af-ZA"/>
          </a:p>
        </p:txBody>
      </p:sp>
      <p:sp>
        <p:nvSpPr>
          <p:cNvPr id="4" name="Slide Number Placeholder 3"/>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8C2EB7-64BE-4496-932C-9748F6424746}" type="datetime1">
              <a:rPr lang="af-ZA" smtClean="0"/>
              <a:pPr/>
              <a:t>2018-05-17</a:t>
            </a:fld>
            <a:endParaRPr lang="af-ZA"/>
          </a:p>
        </p:txBody>
      </p:sp>
      <p:sp>
        <p:nvSpPr>
          <p:cNvPr id="6" name="Footer Placeholder 5"/>
          <p:cNvSpPr>
            <a:spLocks noGrp="1"/>
          </p:cNvSpPr>
          <p:nvPr>
            <p:ph type="ftr" sz="quarter" idx="11"/>
          </p:nvPr>
        </p:nvSpPr>
        <p:spPr/>
        <p:txBody>
          <a:bodyPr/>
          <a:lstStyle/>
          <a:p>
            <a:r>
              <a:rPr lang="af-ZA" smtClean="0"/>
              <a:t>Prof A.H. Strydom, 2010</a:t>
            </a:r>
            <a:endParaRPr lang="af-ZA"/>
          </a:p>
        </p:txBody>
      </p:sp>
      <p:sp>
        <p:nvSpPr>
          <p:cNvPr id="7" name="Slide Number Placeholder 6"/>
          <p:cNvSpPr>
            <a:spLocks noGrp="1"/>
          </p:cNvSpPr>
          <p:nvPr>
            <p:ph type="sldNum" sz="quarter" idx="12"/>
          </p:nvPr>
        </p:nvSpPr>
        <p:spPr/>
        <p:txBody>
          <a:bodyPr/>
          <a:lstStyle/>
          <a:p>
            <a:fld id="{2082B636-48F1-4915-813F-9FA9C37A7271}" type="slidenum">
              <a:rPr lang="af-ZA" smtClean="0"/>
              <a:pPr/>
              <a:t>‹#›</a:t>
            </a:fld>
            <a:endParaRPr lang="af-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A86D79E-FBA1-40B7-A864-062803342A6B}" type="datetime1">
              <a:rPr lang="af-ZA" smtClean="0"/>
              <a:pPr/>
              <a:t>2018-05-17</a:t>
            </a:fld>
            <a:endParaRPr lang="af-ZA"/>
          </a:p>
        </p:txBody>
      </p:sp>
      <p:sp>
        <p:nvSpPr>
          <p:cNvPr id="6" name="Footer Placeholder 5"/>
          <p:cNvSpPr>
            <a:spLocks noGrp="1"/>
          </p:cNvSpPr>
          <p:nvPr>
            <p:ph type="ftr" sz="quarter" idx="11"/>
          </p:nvPr>
        </p:nvSpPr>
        <p:spPr/>
        <p:txBody>
          <a:bodyPr/>
          <a:lstStyle/>
          <a:p>
            <a:r>
              <a:rPr lang="af-ZA" smtClean="0"/>
              <a:t>Prof A.H. Strydom, 2010</a:t>
            </a:r>
            <a:endParaRPr lang="af-ZA"/>
          </a:p>
        </p:txBody>
      </p:sp>
      <p:sp>
        <p:nvSpPr>
          <p:cNvPr id="7" name="Slide Number Placeholder 6"/>
          <p:cNvSpPr>
            <a:spLocks noGrp="1"/>
          </p:cNvSpPr>
          <p:nvPr>
            <p:ph type="sldNum" sz="quarter" idx="12"/>
          </p:nvPr>
        </p:nvSpPr>
        <p:spPr>
          <a:xfrm>
            <a:off x="8077200" y="6356350"/>
            <a:ext cx="609600" cy="365125"/>
          </a:xfrm>
        </p:spPr>
        <p:txBody>
          <a:bodyPr/>
          <a:lstStyle/>
          <a:p>
            <a:fld id="{2082B636-48F1-4915-813F-9FA9C37A7271}" type="slidenum">
              <a:rPr lang="af-ZA" smtClean="0"/>
              <a:pPr/>
              <a:t>‹#›</a:t>
            </a:fld>
            <a:endParaRPr lang="af-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F8E61D-5587-4FE6-9444-67963858935E}" type="datetime1">
              <a:rPr lang="af-ZA" smtClean="0"/>
              <a:pPr/>
              <a:t>2018-05-17</a:t>
            </a:fld>
            <a:endParaRPr lang="af-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f-ZA" smtClean="0"/>
              <a:t>Prof A.H. Strydom, 2010</a:t>
            </a:r>
            <a:endParaRPr lang="af-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82B636-48F1-4915-813F-9FA9C37A7271}" type="slidenum">
              <a:rPr lang="af-ZA" smtClean="0"/>
              <a:pPr/>
              <a:t>‹#›</a:t>
            </a:fld>
            <a:endParaRPr lang="af-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908720"/>
            <a:ext cx="7851648" cy="1584176"/>
          </a:xfrm>
        </p:spPr>
        <p:txBody>
          <a:bodyPr>
            <a:noAutofit/>
          </a:bodyPr>
          <a:lstStyle/>
          <a:p>
            <a:pPr algn="ctr">
              <a:lnSpc>
                <a:spcPts val="5500"/>
              </a:lnSpc>
            </a:pPr>
            <a:r>
              <a:rPr lang="en-ZA" sz="4000" dirty="0" smtClean="0"/>
              <a:t>The long walk to excellence in higher education and training</a:t>
            </a:r>
            <a:r>
              <a:rPr lang="en-ZA" sz="6600" dirty="0" smtClean="0"/>
              <a:t>:</a:t>
            </a:r>
            <a:endParaRPr lang="af-ZA" sz="6600" dirty="0"/>
          </a:p>
        </p:txBody>
      </p:sp>
      <p:sp>
        <p:nvSpPr>
          <p:cNvPr id="4" name="Subtitle 3"/>
          <p:cNvSpPr>
            <a:spLocks noGrp="1"/>
          </p:cNvSpPr>
          <p:nvPr>
            <p:ph type="subTitle" idx="1"/>
          </p:nvPr>
        </p:nvSpPr>
        <p:spPr>
          <a:xfrm>
            <a:off x="461720" y="2852936"/>
            <a:ext cx="7998712" cy="1584176"/>
          </a:xfrm>
        </p:spPr>
        <p:txBody>
          <a:bodyPr>
            <a:normAutofit/>
          </a:bodyPr>
          <a:lstStyle/>
          <a:p>
            <a:pPr algn="l"/>
            <a:r>
              <a:rPr lang="en-ZA" sz="3200" b="1" dirty="0" smtClean="0">
                <a:solidFill>
                  <a:schemeClr val="tx1"/>
                </a:solidFill>
              </a:rPr>
              <a:t>The struggle of racists </a:t>
            </a:r>
          </a:p>
          <a:p>
            <a:pPr algn="l"/>
            <a:r>
              <a:rPr lang="en-ZA" sz="3200" b="1" dirty="0" smtClean="0">
                <a:solidFill>
                  <a:schemeClr val="tx1"/>
                </a:solidFill>
              </a:rPr>
              <a:t>and comrades!</a:t>
            </a:r>
            <a:endParaRPr lang="af-ZA" sz="3200" b="1" dirty="0">
              <a:solidFill>
                <a:schemeClr val="tx1"/>
              </a:solidFill>
            </a:endParaRPr>
          </a:p>
        </p:txBody>
      </p:sp>
      <p:sp>
        <p:nvSpPr>
          <p:cNvPr id="5" name="TextBox 4"/>
          <p:cNvSpPr txBox="1"/>
          <p:nvPr/>
        </p:nvSpPr>
        <p:spPr>
          <a:xfrm>
            <a:off x="539552" y="4604935"/>
            <a:ext cx="3888432" cy="1200329"/>
          </a:xfrm>
          <a:prstGeom prst="rect">
            <a:avLst/>
          </a:prstGeom>
          <a:noFill/>
        </p:spPr>
        <p:txBody>
          <a:bodyPr wrap="square" rtlCol="0">
            <a:spAutoFit/>
          </a:bodyPr>
          <a:lstStyle/>
          <a:p>
            <a:r>
              <a:rPr lang="en-ZA" sz="2400" dirty="0" smtClean="0">
                <a:solidFill>
                  <a:schemeClr val="bg2">
                    <a:lumMod val="50000"/>
                  </a:schemeClr>
                </a:solidFill>
              </a:rPr>
              <a:t>Prof </a:t>
            </a:r>
            <a:r>
              <a:rPr lang="en-ZA" sz="2400" dirty="0" err="1" smtClean="0">
                <a:solidFill>
                  <a:schemeClr val="bg2">
                    <a:lumMod val="50000"/>
                  </a:schemeClr>
                </a:solidFill>
              </a:rPr>
              <a:t>Kalie</a:t>
            </a:r>
            <a:r>
              <a:rPr lang="en-ZA" sz="2400" dirty="0" smtClean="0">
                <a:solidFill>
                  <a:schemeClr val="bg2">
                    <a:lumMod val="50000"/>
                  </a:schemeClr>
                </a:solidFill>
              </a:rPr>
              <a:t> </a:t>
            </a:r>
            <a:r>
              <a:rPr lang="en-ZA" sz="2400" dirty="0" err="1" smtClean="0">
                <a:solidFill>
                  <a:schemeClr val="bg2">
                    <a:lumMod val="50000"/>
                  </a:schemeClr>
                </a:solidFill>
              </a:rPr>
              <a:t>Strydom</a:t>
            </a:r>
            <a:endParaRPr lang="en-ZA" sz="2400" dirty="0" smtClean="0">
              <a:solidFill>
                <a:schemeClr val="bg2">
                  <a:lumMod val="50000"/>
                </a:schemeClr>
              </a:solidFill>
            </a:endParaRPr>
          </a:p>
          <a:p>
            <a:r>
              <a:rPr lang="en-ZA" sz="2400" dirty="0" smtClean="0">
                <a:solidFill>
                  <a:schemeClr val="bg2">
                    <a:lumMod val="50000"/>
                  </a:schemeClr>
                </a:solidFill>
              </a:rPr>
              <a:t>Valedictory Lecture</a:t>
            </a:r>
          </a:p>
          <a:p>
            <a:r>
              <a:rPr lang="en-ZA" sz="2400" dirty="0" smtClean="0">
                <a:solidFill>
                  <a:schemeClr val="bg2">
                    <a:lumMod val="50000"/>
                  </a:schemeClr>
                </a:solidFill>
              </a:rPr>
              <a:t>October 2010</a:t>
            </a:r>
            <a:endParaRPr lang="en-US" sz="2400" dirty="0">
              <a:solidFill>
                <a:schemeClr val="bg2">
                  <a:lumMod val="50000"/>
                </a:schemeClr>
              </a:solidFill>
            </a:endParaRPr>
          </a:p>
        </p:txBody>
      </p:sp>
      <p:pic>
        <p:nvPicPr>
          <p:cNvPr id="3078" name="Picture 6"/>
          <p:cNvPicPr>
            <a:picLocks noChangeAspect="1" noChangeArrowheads="1"/>
          </p:cNvPicPr>
          <p:nvPr/>
        </p:nvPicPr>
        <p:blipFill>
          <a:blip r:embed="rId3" cstate="print"/>
          <a:srcRect/>
          <a:stretch>
            <a:fillRect/>
          </a:stretch>
        </p:blipFill>
        <p:spPr bwMode="auto">
          <a:xfrm rot="760927">
            <a:off x="5045219" y="3080219"/>
            <a:ext cx="3133671" cy="3367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ZA" b="1" dirty="0" smtClean="0"/>
              <a:t>Equity and Excellence</a:t>
            </a:r>
            <a:endParaRPr lang="af-ZA" b="1" dirty="0"/>
          </a:p>
        </p:txBody>
      </p:sp>
      <p:sp>
        <p:nvSpPr>
          <p:cNvPr id="3" name="Content Placeholder 2"/>
          <p:cNvSpPr>
            <a:spLocks noGrp="1"/>
          </p:cNvSpPr>
          <p:nvPr>
            <p:ph idx="1"/>
          </p:nvPr>
        </p:nvSpPr>
        <p:spPr/>
        <p:txBody>
          <a:bodyPr/>
          <a:lstStyle/>
          <a:p>
            <a:r>
              <a:rPr lang="en-GB" dirty="0" smtClean="0"/>
              <a:t>Why not about equity comrades and racists?  Any answer from my side to this question on the relationship between equity and excellence in South Africa will need another valedictory lecture probably in heaven, but at least I am prepared to say that I think that there is an overemphasis on equity due to political correct pressure that endangers excellence in higher education and training. </a:t>
            </a:r>
            <a:endParaRPr lang="af-ZA" dirty="0" smtClean="0"/>
          </a:p>
          <a:p>
            <a:endParaRPr lang="af-Z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1143000"/>
          </a:xfrm>
        </p:spPr>
        <p:txBody>
          <a:bodyPr/>
          <a:lstStyle/>
          <a:p>
            <a:r>
              <a:rPr lang="en-ZA" b="1" dirty="0" smtClean="0"/>
              <a:t>The University as an Institution</a:t>
            </a:r>
            <a:endParaRPr lang="af-ZA" b="1" dirty="0"/>
          </a:p>
        </p:txBody>
      </p:sp>
      <p:sp>
        <p:nvSpPr>
          <p:cNvPr id="3" name="Content Placeholder 2"/>
          <p:cNvSpPr>
            <a:spLocks noGrp="1"/>
          </p:cNvSpPr>
          <p:nvPr>
            <p:ph idx="1"/>
          </p:nvPr>
        </p:nvSpPr>
        <p:spPr>
          <a:xfrm>
            <a:off x="457200" y="1700808"/>
            <a:ext cx="8229600" cy="4968552"/>
          </a:xfrm>
        </p:spPr>
        <p:txBody>
          <a:bodyPr>
            <a:normAutofit fontScale="92500" lnSpcReduction="20000"/>
          </a:bodyPr>
          <a:lstStyle/>
          <a:p>
            <a:r>
              <a:rPr lang="en-GB" dirty="0" smtClean="0"/>
              <a:t>Through comparative literature review and research, re-conceptualise the university as an institution in a specific context.  </a:t>
            </a:r>
          </a:p>
          <a:p>
            <a:pPr lvl="1"/>
            <a:r>
              <a:rPr lang="en-GB" dirty="0" smtClean="0"/>
              <a:t>This entails carefully considering environment and the positioning of the university leading to a specific institutional culture and recognising the fact that institutional cultures are complicated by many subcultures in academe (faculties) and student life (residences/new generations of commuter students). </a:t>
            </a:r>
          </a:p>
          <a:p>
            <a:pPr lvl="1"/>
            <a:r>
              <a:rPr lang="en-GB" dirty="0" smtClean="0"/>
              <a:t>These subcultures often tend to develop outside the institutional cultures. </a:t>
            </a:r>
          </a:p>
          <a:p>
            <a:pPr lvl="1"/>
            <a:r>
              <a:rPr lang="en-GB" dirty="0" smtClean="0"/>
              <a:t>Not even mentioning the myriad of communication channels that are needed and must be maintained often under the most difficult circumstances to make progress towards excellence in a university requires a deep honest understanding of these complexities.</a:t>
            </a:r>
            <a:endParaRPr lang="af-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ZA" b="1" dirty="0" smtClean="0"/>
              <a:t>Governance in HET</a:t>
            </a:r>
            <a:endParaRPr lang="af-ZA" b="1" dirty="0"/>
          </a:p>
        </p:txBody>
      </p:sp>
      <p:sp>
        <p:nvSpPr>
          <p:cNvPr id="3" name="Content Placeholder 2"/>
          <p:cNvSpPr>
            <a:spLocks noGrp="1"/>
          </p:cNvSpPr>
          <p:nvPr>
            <p:ph idx="1"/>
          </p:nvPr>
        </p:nvSpPr>
        <p:spPr/>
        <p:txBody>
          <a:bodyPr>
            <a:normAutofit/>
          </a:bodyPr>
          <a:lstStyle/>
          <a:p>
            <a:pPr lvl="0"/>
            <a:r>
              <a:rPr lang="en-GB" dirty="0" smtClean="0"/>
              <a:t>Balancing legitimacy and effectiveness.</a:t>
            </a:r>
            <a:endParaRPr lang="af-ZA" dirty="0" smtClean="0"/>
          </a:p>
          <a:p>
            <a:pPr lvl="0"/>
            <a:r>
              <a:rPr lang="en-GB" dirty="0" smtClean="0"/>
              <a:t>Leading along two dimensions: getting work done and engaging people.</a:t>
            </a:r>
            <a:endParaRPr lang="af-ZA" dirty="0" smtClean="0"/>
          </a:p>
          <a:p>
            <a:pPr lvl="0"/>
            <a:r>
              <a:rPr lang="en-GB" dirty="0" smtClean="0"/>
              <a:t>Differentiating between formal university structures and the functions of universities as they adapt and evolve.</a:t>
            </a:r>
            <a:endParaRPr lang="af-ZA" dirty="0" smtClean="0"/>
          </a:p>
          <a:p>
            <a:pPr lvl="0"/>
            <a:r>
              <a:rPr lang="en-GB" dirty="0" smtClean="0"/>
              <a:t>Bridging the divergence between cultural and operational imperatives of the bureaucratic and professional sides of the university.</a:t>
            </a:r>
            <a:endParaRPr lang="af-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9856"/>
            <a:ext cx="8229600" cy="1143000"/>
          </a:xfrm>
        </p:spPr>
        <p:txBody>
          <a:bodyPr>
            <a:normAutofit fontScale="90000"/>
          </a:bodyPr>
          <a:lstStyle/>
          <a:p>
            <a:r>
              <a:rPr lang="en-ZA" b="1" dirty="0" smtClean="0"/>
              <a:t>Excellence in Higher Education Studies</a:t>
            </a:r>
            <a:endParaRPr lang="af-ZA" b="1" dirty="0"/>
          </a:p>
        </p:txBody>
      </p:sp>
      <p:sp>
        <p:nvSpPr>
          <p:cNvPr id="3" name="Content Placeholder 2"/>
          <p:cNvSpPr>
            <a:spLocks noGrp="1"/>
          </p:cNvSpPr>
          <p:nvPr>
            <p:ph idx="1"/>
          </p:nvPr>
        </p:nvSpPr>
        <p:spPr>
          <a:xfrm>
            <a:off x="457200" y="2208232"/>
            <a:ext cx="8229600" cy="4389120"/>
          </a:xfrm>
        </p:spPr>
        <p:txBody>
          <a:bodyPr>
            <a:normAutofit fontScale="92500" lnSpcReduction="10000"/>
          </a:bodyPr>
          <a:lstStyle/>
          <a:p>
            <a:pPr lvl="0"/>
            <a:r>
              <a:rPr lang="en-US" dirty="0" smtClean="0"/>
              <a:t>Understanding </a:t>
            </a:r>
            <a:r>
              <a:rPr lang="en-US" dirty="0" err="1" smtClean="0"/>
              <a:t>glocal</a:t>
            </a:r>
            <a:r>
              <a:rPr lang="en-US" dirty="0" smtClean="0"/>
              <a:t> (global &amp; local) pressures, trends, issues and challenges in higher education (including politics):  the object of our study;</a:t>
            </a:r>
            <a:endParaRPr lang="af-ZA" dirty="0" smtClean="0"/>
          </a:p>
          <a:p>
            <a:pPr lvl="0"/>
            <a:r>
              <a:rPr lang="en-US" dirty="0" smtClean="0"/>
              <a:t>Understanding the implications of the present expansion of higher education in relation to our field of study and research;</a:t>
            </a:r>
            <a:endParaRPr lang="af-ZA" dirty="0" smtClean="0"/>
          </a:p>
          <a:p>
            <a:pPr lvl="0"/>
            <a:r>
              <a:rPr lang="en-US" dirty="0" smtClean="0"/>
              <a:t>Understanding the limitations of our thematic higher education authority;</a:t>
            </a:r>
            <a:endParaRPr lang="af-ZA" dirty="0" smtClean="0"/>
          </a:p>
          <a:p>
            <a:pPr lvl="0"/>
            <a:r>
              <a:rPr lang="en-US" dirty="0" smtClean="0"/>
              <a:t>Understanding the necessity of one outstanding association or society for studies and research in higher education (networking).</a:t>
            </a:r>
            <a:endParaRPr lang="af-ZA" dirty="0" smtClean="0"/>
          </a:p>
          <a:p>
            <a:pPr>
              <a:buNone/>
            </a:pPr>
            <a:r>
              <a:rPr lang="en-US" dirty="0" smtClean="0"/>
              <a:t> </a:t>
            </a:r>
            <a:endParaRPr lang="af-ZA" dirty="0" smtClean="0"/>
          </a:p>
          <a:p>
            <a:endParaRPr lang="af-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normAutofit fontScale="90000"/>
          </a:bodyPr>
          <a:lstStyle/>
          <a:p>
            <a:r>
              <a:rPr lang="en-ZA" b="1" dirty="0" smtClean="0"/>
              <a:t>The Essential Task of a University</a:t>
            </a:r>
            <a:endParaRPr lang="af-ZA" b="1" dirty="0"/>
          </a:p>
        </p:txBody>
      </p:sp>
      <p:sp>
        <p:nvSpPr>
          <p:cNvPr id="3" name="Content Placeholder 2"/>
          <p:cNvSpPr>
            <a:spLocks noGrp="1"/>
          </p:cNvSpPr>
          <p:nvPr>
            <p:ph idx="1"/>
          </p:nvPr>
        </p:nvSpPr>
        <p:spPr>
          <a:xfrm>
            <a:off x="457200" y="1772816"/>
            <a:ext cx="8229600" cy="4551784"/>
          </a:xfrm>
        </p:spPr>
        <p:txBody>
          <a:bodyPr>
            <a:normAutofit/>
          </a:bodyPr>
          <a:lstStyle/>
          <a:p>
            <a:r>
              <a:rPr lang="en-US" dirty="0" smtClean="0"/>
              <a:t>As already mentioned the re-conceptualization of the university as an institution is of importance, but without compromising </a:t>
            </a:r>
          </a:p>
          <a:p>
            <a:pPr lvl="1"/>
            <a:r>
              <a:rPr lang="en-US" dirty="0" smtClean="0"/>
              <a:t>the </a:t>
            </a:r>
            <a:r>
              <a:rPr lang="en-US" b="1" dirty="0" smtClean="0"/>
              <a:t>essential</a:t>
            </a:r>
            <a:r>
              <a:rPr lang="en-US" dirty="0" smtClean="0"/>
              <a:t> </a:t>
            </a:r>
            <a:r>
              <a:rPr lang="en-GB" b="1" dirty="0" smtClean="0"/>
              <a:t>responsibility of a university, that is to create, deliver, and apply knowledge.  </a:t>
            </a:r>
          </a:p>
          <a:p>
            <a:pPr lvl="1"/>
            <a:r>
              <a:rPr lang="en-GB" b="1" dirty="0" smtClean="0"/>
              <a:t>Striving to be an excellent university in South Africa, universities should have the added responsibility of assuring the public good – sustaining the best in our society and equipping it for the future.  </a:t>
            </a:r>
            <a:endParaRPr lang="af-ZA" dirty="0" smtClean="0"/>
          </a:p>
          <a:p>
            <a:endParaRPr lang="af-Z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ZA" b="1" dirty="0" smtClean="0"/>
              <a:t>Excellence in the HET system</a:t>
            </a:r>
            <a:endParaRPr lang="af-ZA" b="1" dirty="0"/>
          </a:p>
        </p:txBody>
      </p:sp>
      <p:sp>
        <p:nvSpPr>
          <p:cNvPr id="3" name="Content Placeholder 2"/>
          <p:cNvSpPr>
            <a:spLocks noGrp="1"/>
          </p:cNvSpPr>
          <p:nvPr>
            <p:ph idx="1"/>
          </p:nvPr>
        </p:nvSpPr>
        <p:spPr>
          <a:xfrm>
            <a:off x="457200" y="1844824"/>
            <a:ext cx="8229600" cy="4479776"/>
          </a:xfrm>
        </p:spPr>
        <p:txBody>
          <a:bodyPr>
            <a:normAutofit lnSpcReduction="10000"/>
          </a:bodyPr>
          <a:lstStyle/>
          <a:p>
            <a:pPr lvl="0"/>
            <a:r>
              <a:rPr lang="en-US" dirty="0" smtClean="0"/>
              <a:t>Has higher education and training got market value, made a marked economic impact on earning differentials and indicated clearly that we have productivity growth by taking stock of human capital: by the powerful combination of contribution of an educated workforce to “adoption and rapid diffusion of new technologies.”</a:t>
            </a:r>
            <a:endParaRPr lang="af-ZA" dirty="0" smtClean="0"/>
          </a:p>
          <a:p>
            <a:pPr lvl="0"/>
            <a:r>
              <a:rPr lang="en-US" dirty="0" smtClean="0"/>
              <a:t>The public good or civic benefits should also be expected from universities and should be part of educational attainment and have a strong positive effect on civic engagement within universities.</a:t>
            </a:r>
            <a:endParaRPr lang="af-ZA" dirty="0" smtClean="0"/>
          </a:p>
          <a:p>
            <a:endParaRPr lang="af-Z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ZA" b="1" dirty="0" smtClean="0"/>
              <a:t>Branding of the UFS</a:t>
            </a:r>
            <a:endParaRPr lang="af-ZA" b="1" dirty="0"/>
          </a:p>
        </p:txBody>
      </p:sp>
      <p:sp>
        <p:nvSpPr>
          <p:cNvPr id="3" name="Content Placeholder 2"/>
          <p:cNvSpPr>
            <a:spLocks noGrp="1"/>
          </p:cNvSpPr>
          <p:nvPr>
            <p:ph idx="1"/>
          </p:nvPr>
        </p:nvSpPr>
        <p:spPr>
          <a:xfrm>
            <a:off x="683568" y="1700808"/>
            <a:ext cx="8003232" cy="4623792"/>
          </a:xfrm>
        </p:spPr>
        <p:txBody>
          <a:bodyPr/>
          <a:lstStyle/>
          <a:p>
            <a:pPr>
              <a:buNone/>
            </a:pPr>
            <a:r>
              <a:rPr lang="en-ZA" sz="3200" b="1" dirty="0" smtClean="0"/>
              <a:t>Core values should be:</a:t>
            </a:r>
          </a:p>
          <a:p>
            <a:pPr lvl="1"/>
            <a:r>
              <a:rPr lang="en-ZA" sz="2800" dirty="0" smtClean="0"/>
              <a:t>Students and learning</a:t>
            </a:r>
          </a:p>
          <a:p>
            <a:pPr lvl="1"/>
            <a:r>
              <a:rPr lang="en-ZA" sz="2800" dirty="0" smtClean="0"/>
              <a:t>Opportunity and Inclusiveness </a:t>
            </a:r>
          </a:p>
          <a:p>
            <a:pPr lvl="1"/>
            <a:r>
              <a:rPr lang="en-ZA" sz="2800" dirty="0" smtClean="0"/>
              <a:t>Scholarship and Research</a:t>
            </a:r>
          </a:p>
          <a:p>
            <a:pPr lvl="1"/>
            <a:r>
              <a:rPr lang="en-ZA" sz="2800" dirty="0" smtClean="0"/>
              <a:t>Community and Connectivity</a:t>
            </a:r>
          </a:p>
          <a:p>
            <a:pPr lvl="1"/>
            <a:r>
              <a:rPr lang="en-ZA" sz="2800" dirty="0" smtClean="0"/>
              <a:t>Partnership and Service</a:t>
            </a:r>
          </a:p>
          <a:p>
            <a:pPr lvl="1"/>
            <a:r>
              <a:rPr lang="en-ZA" sz="2800" dirty="0" smtClean="0"/>
              <a:t>Integrity and Stewardship</a:t>
            </a:r>
            <a:endParaRPr lang="af-ZA"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9856"/>
            <a:ext cx="8229600" cy="1143000"/>
          </a:xfrm>
        </p:spPr>
        <p:txBody>
          <a:bodyPr>
            <a:normAutofit fontScale="90000"/>
          </a:bodyPr>
          <a:lstStyle/>
          <a:p>
            <a:r>
              <a:rPr lang="en-ZA" b="1" dirty="0" smtClean="0"/>
              <a:t>Characteristics of HET in South Africa</a:t>
            </a:r>
            <a:endParaRPr lang="af-ZA" b="1" dirty="0"/>
          </a:p>
        </p:txBody>
      </p:sp>
      <p:sp>
        <p:nvSpPr>
          <p:cNvPr id="3" name="Content Placeholder 2"/>
          <p:cNvSpPr>
            <a:spLocks noGrp="1"/>
          </p:cNvSpPr>
          <p:nvPr>
            <p:ph idx="1"/>
          </p:nvPr>
        </p:nvSpPr>
        <p:spPr>
          <a:xfrm>
            <a:off x="457200" y="2136224"/>
            <a:ext cx="8229600" cy="4389120"/>
          </a:xfrm>
        </p:spPr>
        <p:txBody>
          <a:bodyPr>
            <a:normAutofit fontScale="92500" lnSpcReduction="10000"/>
          </a:bodyPr>
          <a:lstStyle/>
          <a:p>
            <a:pPr>
              <a:buFont typeface="Wingdings" pitchFamily="2" charset="2"/>
              <a:buChar char="§"/>
            </a:pPr>
            <a:r>
              <a:rPr lang="en-ZA" dirty="0" smtClean="0"/>
              <a:t>The demand overload of policies and planning without necessary resources.</a:t>
            </a:r>
          </a:p>
          <a:p>
            <a:pPr>
              <a:buFont typeface="Wingdings" pitchFamily="2" charset="2"/>
              <a:buChar char="§"/>
            </a:pPr>
            <a:r>
              <a:rPr lang="en-ZA" dirty="0" smtClean="0"/>
              <a:t>National, regional/local and higher education and training institutional policies and planning alignment constrained by unstable politics, </a:t>
            </a:r>
            <a:r>
              <a:rPr lang="en-GB" dirty="0" smtClean="0"/>
              <a:t>inadequate</a:t>
            </a:r>
            <a:r>
              <a:rPr lang="en-ZA" dirty="0" smtClean="0"/>
              <a:t>  leadership, resources  and infrastructure .</a:t>
            </a:r>
          </a:p>
          <a:p>
            <a:pPr>
              <a:buFont typeface="Wingdings" pitchFamily="2" charset="2"/>
              <a:buChar char="§"/>
            </a:pPr>
            <a:r>
              <a:rPr lang="en-ZA" dirty="0" smtClean="0"/>
              <a:t>The delicate, but necessary relationship between internationalisation and regionalisation are not well understood. Traditional academic values tend to reward internationalisation only. </a:t>
            </a:r>
          </a:p>
          <a:p>
            <a:pPr>
              <a:buFont typeface="Wingdings" pitchFamily="2" charset="2"/>
              <a:buChar char="§"/>
            </a:pPr>
            <a:r>
              <a:rPr lang="en-ZA" dirty="0" smtClean="0"/>
              <a:t>Top-down – bottom-up percolating process of planning not supported. </a:t>
            </a:r>
            <a:endParaRPr lang="af-Z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ZA" b="1" dirty="0" smtClean="0"/>
              <a:t>Earning Trust</a:t>
            </a:r>
            <a:endParaRPr lang="af-ZA" b="1" dirty="0"/>
          </a:p>
        </p:txBody>
      </p:sp>
      <p:sp>
        <p:nvSpPr>
          <p:cNvPr id="3" name="Content Placeholder 2"/>
          <p:cNvSpPr>
            <a:spLocks noGrp="1"/>
          </p:cNvSpPr>
          <p:nvPr>
            <p:ph sz="half" idx="1"/>
          </p:nvPr>
        </p:nvSpPr>
        <p:spPr>
          <a:xfrm>
            <a:off x="3851920" y="1628800"/>
            <a:ext cx="4968552" cy="4752528"/>
          </a:xfrm>
        </p:spPr>
        <p:txBody>
          <a:bodyPr>
            <a:noAutofit/>
          </a:bodyPr>
          <a:lstStyle/>
          <a:p>
            <a:pPr marL="0" indent="0">
              <a:buNone/>
            </a:pPr>
            <a:r>
              <a:rPr lang="en-US" sz="2000" dirty="0" smtClean="0"/>
              <a:t>Finally I am pleading with Covey, 2006 that we as comrades and racists urgently find common ground to start building the one thing that is common to every individual (higher educationist), relationship, team, family, organization, nation, economy, and civilization throughout the world – one thing which, if removed, will destroy the most powerful government, the most successful business, the most thriving economy, excellent higher education and training, the most influential leadership, the greatest friendship, the strongest character, the deepest love.</a:t>
            </a:r>
            <a:endParaRPr lang="af-ZA" sz="2000" dirty="0" smtClean="0"/>
          </a:p>
          <a:p>
            <a:pPr>
              <a:buNone/>
            </a:pPr>
            <a:r>
              <a:rPr lang="en-US" sz="1800" dirty="0" smtClean="0"/>
              <a:t> </a:t>
            </a:r>
            <a:endParaRPr lang="af-ZA" sz="1800" dirty="0" smtClean="0"/>
          </a:p>
          <a:p>
            <a:endParaRPr lang="af-ZA" sz="1800" dirty="0"/>
          </a:p>
        </p:txBody>
      </p:sp>
      <p:pic>
        <p:nvPicPr>
          <p:cNvPr id="5124" name="Picture 4" descr="C:\Documents and Settings\uvp\My Documents\My Pictures\HomerHonD\DSC_7310.JPG"/>
          <p:cNvPicPr>
            <a:picLocks noGrp="1" noChangeAspect="1" noChangeArrowheads="1"/>
          </p:cNvPicPr>
          <p:nvPr>
            <p:ph sz="half" idx="2"/>
          </p:nvPr>
        </p:nvPicPr>
        <p:blipFill>
          <a:blip r:embed="rId3" cstate="print"/>
          <a:srcRect/>
          <a:stretch>
            <a:fillRect/>
          </a:stretch>
        </p:blipFill>
        <p:spPr bwMode="auto">
          <a:xfrm>
            <a:off x="545930" y="1628800"/>
            <a:ext cx="2945950" cy="489654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3216"/>
            <a:ext cx="3382144" cy="936104"/>
          </a:xfrm>
        </p:spPr>
        <p:txBody>
          <a:bodyPr/>
          <a:lstStyle/>
          <a:p>
            <a:r>
              <a:rPr lang="en-ZA" sz="6000" b="1" dirty="0" smtClean="0"/>
              <a:t>Thank you </a:t>
            </a:r>
            <a:endParaRPr lang="af-ZA" sz="6000" b="1" dirty="0"/>
          </a:p>
        </p:txBody>
      </p:sp>
      <p:pic>
        <p:nvPicPr>
          <p:cNvPr id="4099" name="Picture 3" descr="C:\Documents and Settings\uvp\My Documents\My Pictures\HomerHonD\DSC_7311.JPG"/>
          <p:cNvPicPr>
            <a:picLocks noGrp="1" noChangeAspect="1" noChangeArrowheads="1"/>
          </p:cNvPicPr>
          <p:nvPr>
            <p:ph sz="half" idx="1"/>
          </p:nvPr>
        </p:nvPicPr>
        <p:blipFill>
          <a:blip r:embed="rId3" cstate="print"/>
          <a:srcRect/>
          <a:stretch>
            <a:fillRect/>
          </a:stretch>
        </p:blipFill>
        <p:spPr bwMode="auto">
          <a:xfrm>
            <a:off x="4612611" y="753616"/>
            <a:ext cx="3785635" cy="5699720"/>
          </a:xfrm>
          <a:prstGeom prst="rect">
            <a:avLst/>
          </a:prstGeom>
          <a:noFill/>
        </p:spPr>
      </p:pic>
      <p:sp>
        <p:nvSpPr>
          <p:cNvPr id="9" name="TextBox 8"/>
          <p:cNvSpPr txBox="1"/>
          <p:nvPr/>
        </p:nvSpPr>
        <p:spPr>
          <a:xfrm>
            <a:off x="467544" y="980728"/>
            <a:ext cx="3600400" cy="4431983"/>
          </a:xfrm>
          <a:prstGeom prst="rect">
            <a:avLst/>
          </a:prstGeom>
          <a:noFill/>
        </p:spPr>
        <p:txBody>
          <a:bodyPr wrap="square" rtlCol="0">
            <a:spAutoFit/>
          </a:bodyPr>
          <a:lstStyle/>
          <a:p>
            <a:r>
              <a:rPr lang="en-US" sz="2400" dirty="0" smtClean="0"/>
              <a:t>On the other hand, if developed and leveraged, that one thing has the potential to create unparalleled success and prosperity in every dimension of life.  Yet, it is the least understood, most neglected, and most underestimated possibility of our time. </a:t>
            </a:r>
            <a:endParaRPr lang="af-ZA" sz="2400" dirty="0" smtClean="0"/>
          </a:p>
          <a:p>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584176"/>
          </a:xfrm>
        </p:spPr>
        <p:txBody>
          <a:bodyPr>
            <a:normAutofit/>
          </a:bodyPr>
          <a:lstStyle/>
          <a:p>
            <a:r>
              <a:rPr lang="en-ZA" b="1" dirty="0" smtClean="0"/>
              <a:t>Purpose of the lecture</a:t>
            </a:r>
            <a:br>
              <a:rPr lang="en-ZA" b="1" dirty="0" smtClean="0"/>
            </a:br>
            <a:endParaRPr lang="af-ZA" b="1" dirty="0"/>
          </a:p>
        </p:txBody>
      </p:sp>
      <p:sp>
        <p:nvSpPr>
          <p:cNvPr id="3" name="Content Placeholder 2"/>
          <p:cNvSpPr>
            <a:spLocks noGrp="1"/>
          </p:cNvSpPr>
          <p:nvPr>
            <p:ph idx="1"/>
          </p:nvPr>
        </p:nvSpPr>
        <p:spPr>
          <a:xfrm>
            <a:off x="539552" y="1916832"/>
            <a:ext cx="8229600" cy="4104456"/>
          </a:xfrm>
        </p:spPr>
        <p:txBody>
          <a:bodyPr>
            <a:normAutofit/>
          </a:bodyPr>
          <a:lstStyle/>
          <a:p>
            <a:pPr>
              <a:buFont typeface="Arial" pitchFamily="34" charset="0"/>
              <a:buChar char="•"/>
            </a:pPr>
            <a:r>
              <a:rPr lang="en-GB" dirty="0" smtClean="0"/>
              <a:t>Provide perspectives on politics in higher education and training (HET)</a:t>
            </a:r>
          </a:p>
          <a:p>
            <a:pPr>
              <a:buFont typeface="Arial" pitchFamily="34" charset="0"/>
              <a:buChar char="•"/>
            </a:pPr>
            <a:endParaRPr lang="en-GB" dirty="0" smtClean="0"/>
          </a:p>
          <a:p>
            <a:pPr>
              <a:buFont typeface="Arial" pitchFamily="34" charset="0"/>
              <a:buChar char="•"/>
            </a:pPr>
            <a:r>
              <a:rPr lang="en-GB" dirty="0" smtClean="0"/>
              <a:t>Share examples explaining the meaning of excellence in HET</a:t>
            </a:r>
          </a:p>
          <a:p>
            <a:pPr>
              <a:buFont typeface="Arial" pitchFamily="34" charset="0"/>
              <a:buChar char="•"/>
            </a:pPr>
            <a:endParaRPr lang="en-GB" dirty="0" smtClean="0"/>
          </a:p>
          <a:p>
            <a:pPr>
              <a:buFont typeface="Arial" pitchFamily="34" charset="0"/>
              <a:buChar char="•"/>
            </a:pPr>
            <a:r>
              <a:rPr lang="en-GB" dirty="0" smtClean="0"/>
              <a:t>Practically illustrate a realistic  and relevant approach to medium of instruction at UFS in striving for excellence</a:t>
            </a:r>
          </a:p>
          <a:p>
            <a:pPr>
              <a:buFont typeface="Wingdings" pitchFamily="2" charset="2"/>
              <a:buChar char="v"/>
            </a:pPr>
            <a:endParaRPr lang="en-ZA" dirty="0" smtClean="0"/>
          </a:p>
          <a:p>
            <a:pPr>
              <a:buFont typeface="Wingdings" pitchFamily="2" charset="2"/>
              <a:buChar char="v"/>
            </a:pPr>
            <a:endParaRPr lang="en-ZA" dirty="0" smtClean="0"/>
          </a:p>
          <a:p>
            <a:endParaRPr lang="af-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1196752"/>
            <a:ext cx="8229600" cy="1584176"/>
          </a:xfrm>
        </p:spPr>
        <p:txBody>
          <a:bodyPr>
            <a:normAutofit fontScale="90000"/>
          </a:bodyPr>
          <a:lstStyle/>
          <a:p>
            <a:r>
              <a:rPr lang="en-ZA" b="1" dirty="0" smtClean="0"/>
              <a:t>Politics in Higher Education and Training (HET)</a:t>
            </a:r>
            <a:br>
              <a:rPr lang="en-ZA" b="1" dirty="0" smtClean="0"/>
            </a:br>
            <a:endParaRPr lang="af-ZA" b="1" dirty="0"/>
          </a:p>
        </p:txBody>
      </p:sp>
      <p:sp>
        <p:nvSpPr>
          <p:cNvPr id="3" name="Content Placeholder 2"/>
          <p:cNvSpPr>
            <a:spLocks noGrp="1"/>
          </p:cNvSpPr>
          <p:nvPr>
            <p:ph idx="1"/>
          </p:nvPr>
        </p:nvSpPr>
        <p:spPr>
          <a:xfrm>
            <a:off x="457200" y="2549624"/>
            <a:ext cx="8229600" cy="3831704"/>
          </a:xfrm>
        </p:spPr>
        <p:txBody>
          <a:bodyPr/>
          <a:lstStyle/>
          <a:p>
            <a:pPr>
              <a:buFont typeface="Arial" pitchFamily="34" charset="0"/>
              <a:buChar char="•"/>
            </a:pPr>
            <a:r>
              <a:rPr lang="en-ZA" dirty="0" smtClean="0"/>
              <a:t>The long walk, struggle of comrades/racists – the issue of politics</a:t>
            </a:r>
          </a:p>
          <a:p>
            <a:pPr>
              <a:buFont typeface="Arial" pitchFamily="34" charset="0"/>
              <a:buChar char="•"/>
            </a:pPr>
            <a:endParaRPr lang="en-ZA" dirty="0" smtClean="0"/>
          </a:p>
          <a:p>
            <a:pPr>
              <a:buFont typeface="Arial" pitchFamily="34" charset="0"/>
              <a:buChar char="•"/>
            </a:pPr>
            <a:r>
              <a:rPr lang="en-ZA" dirty="0" smtClean="0"/>
              <a:t>No worthwhile contribution to HET without understanding and acknowledging politics</a:t>
            </a:r>
          </a:p>
          <a:p>
            <a:pPr>
              <a:buFont typeface="Arial" pitchFamily="34" charset="0"/>
              <a:buChar char="•"/>
            </a:pPr>
            <a:endParaRPr lang="en-ZA" dirty="0" smtClean="0"/>
          </a:p>
          <a:p>
            <a:pPr>
              <a:buFont typeface="Arial" pitchFamily="34" charset="0"/>
              <a:buChar char="•"/>
            </a:pPr>
            <a:r>
              <a:rPr lang="en-ZA" dirty="0" smtClean="0"/>
              <a:t>The systems level</a:t>
            </a:r>
          </a:p>
          <a:p>
            <a:pPr>
              <a:buFont typeface="Wingdings" pitchFamily="2" charset="2"/>
              <a:buChar char="v"/>
            </a:pPr>
            <a:endParaRPr lang="en-ZA" dirty="0" smtClean="0"/>
          </a:p>
          <a:p>
            <a:pPr>
              <a:buFont typeface="Wingdings" pitchFamily="2" charset="2"/>
              <a:buChar char="v"/>
            </a:pPr>
            <a:endParaRPr lang="en-ZA" dirty="0" smtClean="0"/>
          </a:p>
          <a:p>
            <a:endParaRPr lang="af-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704088"/>
            <a:ext cx="5292080" cy="636680"/>
          </a:xfrm>
        </p:spPr>
        <p:txBody>
          <a:bodyPr>
            <a:normAutofit fontScale="90000"/>
          </a:bodyPr>
          <a:lstStyle/>
          <a:p>
            <a:r>
              <a:rPr lang="af-ZA" dirty="0" smtClean="0"/>
              <a:t>Educational pyramid</a:t>
            </a:r>
            <a:endParaRPr lang="af-ZA" dirty="0"/>
          </a:p>
        </p:txBody>
      </p:sp>
      <p:graphicFrame>
        <p:nvGraphicFramePr>
          <p:cNvPr id="11" name="Content Placeholder 10"/>
          <p:cNvGraphicFramePr>
            <a:graphicFrameLocks noGrp="1"/>
          </p:cNvGraphicFramePr>
          <p:nvPr>
            <p:ph idx="1"/>
          </p:nvPr>
        </p:nvGraphicFramePr>
        <p:xfrm>
          <a:off x="457200" y="1340768"/>
          <a:ext cx="8363272" cy="5184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20114"/>
            <a:ext cx="8229600" cy="600574"/>
          </a:xfrm>
        </p:spPr>
        <p:txBody>
          <a:bodyPr>
            <a:normAutofit fontScale="90000"/>
          </a:bodyPr>
          <a:lstStyle/>
          <a:p>
            <a:r>
              <a:rPr lang="af-ZA" b="1" dirty="0" smtClean="0"/>
              <a:t>DHET Strategic plan 2010-2015</a:t>
            </a:r>
            <a:endParaRPr lang="af-ZA" b="1" dirty="0"/>
          </a:p>
        </p:txBody>
      </p:sp>
      <p:pic>
        <p:nvPicPr>
          <p:cNvPr id="1026" name="Picture 2"/>
          <p:cNvPicPr>
            <a:picLocks noChangeAspect="1" noChangeArrowheads="1"/>
          </p:cNvPicPr>
          <p:nvPr/>
        </p:nvPicPr>
        <p:blipFill>
          <a:blip r:embed="rId3" cstate="print"/>
          <a:srcRect/>
          <a:stretch>
            <a:fillRect/>
          </a:stretch>
        </p:blipFill>
        <p:spPr bwMode="auto">
          <a:xfrm rot="5400000">
            <a:off x="1491738" y="-838895"/>
            <a:ext cx="6097880" cy="89186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13792"/>
            <a:ext cx="8229600" cy="1143000"/>
          </a:xfrm>
        </p:spPr>
        <p:txBody>
          <a:bodyPr/>
          <a:lstStyle/>
          <a:p>
            <a:r>
              <a:rPr lang="en-ZA" b="1" dirty="0" smtClean="0"/>
              <a:t>The systems level</a:t>
            </a:r>
            <a:endParaRPr lang="af-ZA" b="1" dirty="0"/>
          </a:p>
        </p:txBody>
      </p:sp>
      <p:sp>
        <p:nvSpPr>
          <p:cNvPr id="3" name="Content Placeholder 2"/>
          <p:cNvSpPr>
            <a:spLocks noGrp="1"/>
          </p:cNvSpPr>
          <p:nvPr>
            <p:ph idx="1"/>
          </p:nvPr>
        </p:nvSpPr>
        <p:spPr>
          <a:xfrm>
            <a:off x="457200" y="1685528"/>
            <a:ext cx="8229600" cy="4911824"/>
          </a:xfrm>
        </p:spPr>
        <p:txBody>
          <a:bodyPr>
            <a:normAutofit lnSpcReduction="10000"/>
          </a:bodyPr>
          <a:lstStyle/>
          <a:p>
            <a:r>
              <a:rPr lang="en-US" dirty="0" smtClean="0"/>
              <a:t>Why could we as higher educationists not persuade the new democratically elected government to create a successful education and training pyramid with a strong intermediate college sector in the nineties?  </a:t>
            </a:r>
          </a:p>
          <a:p>
            <a:endParaRPr lang="en-US" dirty="0" smtClean="0"/>
          </a:p>
          <a:p>
            <a:r>
              <a:rPr lang="en-US" dirty="0" smtClean="0"/>
              <a:t>What was the politics like in the early and late nineties about disallowing the acceptance of the successful pyramid of education and training?  </a:t>
            </a:r>
          </a:p>
          <a:p>
            <a:endParaRPr lang="en-US" dirty="0" smtClean="0"/>
          </a:p>
          <a:p>
            <a:r>
              <a:rPr lang="en-US" dirty="0" smtClean="0"/>
              <a:t>Why do we only now in the latest DHET strategic planning 2010 – 2015 have this successful pyramid as a basis for policymaking and planning?</a:t>
            </a:r>
            <a:endParaRPr lang="af-Z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9856"/>
            <a:ext cx="8229600" cy="1143000"/>
          </a:xfrm>
        </p:spPr>
        <p:txBody>
          <a:bodyPr>
            <a:normAutofit fontScale="90000"/>
          </a:bodyPr>
          <a:lstStyle/>
          <a:p>
            <a:r>
              <a:rPr lang="en-ZA" b="1" dirty="0" smtClean="0"/>
              <a:t>The institutional level</a:t>
            </a:r>
            <a:r>
              <a:rPr lang="en-ZA" dirty="0" smtClean="0"/>
              <a:t/>
            </a:r>
            <a:br>
              <a:rPr lang="en-ZA" dirty="0" smtClean="0"/>
            </a:br>
            <a:endParaRPr lang="af-ZA" dirty="0"/>
          </a:p>
        </p:txBody>
      </p:sp>
      <p:sp>
        <p:nvSpPr>
          <p:cNvPr id="3" name="Content Placeholder 2"/>
          <p:cNvSpPr>
            <a:spLocks noGrp="1"/>
          </p:cNvSpPr>
          <p:nvPr>
            <p:ph idx="1"/>
          </p:nvPr>
        </p:nvSpPr>
        <p:spPr>
          <a:xfrm>
            <a:off x="457200" y="1685528"/>
            <a:ext cx="8229600" cy="4911824"/>
          </a:xfrm>
        </p:spPr>
        <p:txBody>
          <a:bodyPr>
            <a:normAutofit/>
          </a:bodyPr>
          <a:lstStyle/>
          <a:p>
            <a:pPr>
              <a:buNone/>
            </a:pPr>
            <a:r>
              <a:rPr lang="en-GB" dirty="0" smtClean="0"/>
              <a:t>Explosive racial situations</a:t>
            </a:r>
          </a:p>
          <a:p>
            <a:r>
              <a:rPr lang="en-GB" dirty="0" smtClean="0"/>
              <a:t>Examples vary from:</a:t>
            </a:r>
          </a:p>
          <a:p>
            <a:pPr lvl="1"/>
            <a:r>
              <a:rPr lang="en-GB" dirty="0" smtClean="0"/>
              <a:t> the indoctrination and prejudice that is continued within most homes, churches and schools; </a:t>
            </a:r>
          </a:p>
          <a:p>
            <a:pPr lvl="1"/>
            <a:r>
              <a:rPr lang="en-GB" dirty="0" smtClean="0"/>
              <a:t>mass media full of murder, rape, corruption; </a:t>
            </a:r>
          </a:p>
          <a:p>
            <a:pPr lvl="1"/>
            <a:r>
              <a:rPr lang="en-GB" dirty="0" smtClean="0"/>
              <a:t>political parties skewing difficult issues for indiscrete political gain; </a:t>
            </a:r>
          </a:p>
          <a:p>
            <a:pPr lvl="1"/>
            <a:r>
              <a:rPr lang="en-GB" dirty="0" smtClean="0"/>
              <a:t>to frustrating non-delivery in almost all spheres of life which frustrates and irritates everyone, all feeding racial stereo typing and prejudice.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1143000"/>
          </a:xfrm>
        </p:spPr>
        <p:txBody>
          <a:bodyPr>
            <a:normAutofit/>
          </a:bodyPr>
          <a:lstStyle/>
          <a:p>
            <a:r>
              <a:rPr lang="en-ZA" b="1" dirty="0" smtClean="0"/>
              <a:t>Political Battlegrounds</a:t>
            </a:r>
            <a:endParaRPr lang="af-ZA" b="1" dirty="0"/>
          </a:p>
        </p:txBody>
      </p:sp>
      <p:sp>
        <p:nvSpPr>
          <p:cNvPr id="3" name="Content Placeholder 2"/>
          <p:cNvSpPr>
            <a:spLocks noGrp="1"/>
          </p:cNvSpPr>
          <p:nvPr>
            <p:ph idx="1"/>
          </p:nvPr>
        </p:nvSpPr>
        <p:spPr/>
        <p:txBody>
          <a:bodyPr/>
          <a:lstStyle/>
          <a:p>
            <a:r>
              <a:rPr lang="en-GB" sz="2800" dirty="0" smtClean="0"/>
              <a:t>Universities in South Africa are increasingly becoming the battlegrounds for political gain which creates a polarised atmosphere on campus and crowds out the moderate middle ground, thereby subverting the role and function of the university within a specific context, interpreted globally and locally.  </a:t>
            </a:r>
            <a:endParaRPr lang="af-ZA" sz="2800" dirty="0" smtClean="0"/>
          </a:p>
          <a:p>
            <a:endParaRPr lang="af-Z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9776"/>
            <a:ext cx="8640960" cy="1143000"/>
          </a:xfrm>
        </p:spPr>
        <p:txBody>
          <a:bodyPr>
            <a:noAutofit/>
          </a:bodyPr>
          <a:lstStyle/>
          <a:p>
            <a:r>
              <a:rPr lang="en-ZA" sz="4400" b="1" dirty="0" smtClean="0"/>
              <a:t>Contributions of Higher Educationists</a:t>
            </a:r>
            <a:endParaRPr lang="af-ZA" sz="4400" b="1" dirty="0"/>
          </a:p>
        </p:txBody>
      </p:sp>
      <p:sp>
        <p:nvSpPr>
          <p:cNvPr id="3" name="Content Placeholder 2"/>
          <p:cNvSpPr>
            <a:spLocks noGrp="1"/>
          </p:cNvSpPr>
          <p:nvPr>
            <p:ph idx="1"/>
          </p:nvPr>
        </p:nvSpPr>
        <p:spPr>
          <a:xfrm>
            <a:off x="457200" y="1613520"/>
            <a:ext cx="8229600" cy="4839816"/>
          </a:xfrm>
        </p:spPr>
        <p:txBody>
          <a:bodyPr>
            <a:normAutofit fontScale="92500" lnSpcReduction="20000"/>
          </a:bodyPr>
          <a:lstStyle/>
          <a:p>
            <a:r>
              <a:rPr lang="en-US" dirty="0" smtClean="0"/>
              <a:t>“What is politics?  </a:t>
            </a:r>
          </a:p>
          <a:p>
            <a:pPr lvl="1"/>
            <a:r>
              <a:rPr lang="en-GB" dirty="0" smtClean="0"/>
              <a:t>It is the management of conflicts, alliances and balances of power without resort to war – not simply between individuals (as in a family or some other group) but in society as a whole.  It is the art of living together, within a single State or city (polis, in Greek) with others whom we have not chosen, to whom we feel no particular attachment and who, in many respects, are rivals rather than allies.  </a:t>
            </a:r>
          </a:p>
          <a:p>
            <a:pPr lvl="1"/>
            <a:r>
              <a:rPr lang="en-GB" dirty="0" smtClean="0"/>
              <a:t>This supposes shared power, and a struggle for that power.  It supposes government, and changes of government.  </a:t>
            </a:r>
          </a:p>
          <a:p>
            <a:pPr lvl="1"/>
            <a:r>
              <a:rPr lang="en-GB" dirty="0" smtClean="0"/>
              <a:t>It supposes conflicts (albeit governed by rules), compromises (albeit provisional), and eventually agreement on how to resolve disagreements.  </a:t>
            </a:r>
          </a:p>
          <a:p>
            <a:pPr lvl="1"/>
            <a:r>
              <a:rPr lang="en-GB" dirty="0" smtClean="0"/>
              <a:t>Without politics, there would be only war and that is what it must prevent in order to exist.  </a:t>
            </a:r>
          </a:p>
          <a:p>
            <a:pPr lvl="1"/>
            <a:r>
              <a:rPr lang="en-GB" b="1" dirty="0" smtClean="0"/>
              <a:t>Politics begins where war ends”</a:t>
            </a:r>
            <a:endParaRPr lang="af-ZA"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378</TotalTime>
  <Words>1274</Words>
  <Application>Microsoft Office PowerPoint</Application>
  <PresentationFormat>On-screen Show (4:3)</PresentationFormat>
  <Paragraphs>114</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Constantia</vt:lpstr>
      <vt:lpstr>Wingdings</vt:lpstr>
      <vt:lpstr>Wingdings 2</vt:lpstr>
      <vt:lpstr>Flow</vt:lpstr>
      <vt:lpstr>The long walk to excellence in higher education and training:</vt:lpstr>
      <vt:lpstr>Purpose of the lecture </vt:lpstr>
      <vt:lpstr>Politics in Higher Education and Training (HET) </vt:lpstr>
      <vt:lpstr>Educational pyramid</vt:lpstr>
      <vt:lpstr>DHET Strategic plan 2010-2015</vt:lpstr>
      <vt:lpstr>The systems level</vt:lpstr>
      <vt:lpstr>The institutional level </vt:lpstr>
      <vt:lpstr>Political Battlegrounds</vt:lpstr>
      <vt:lpstr>Contributions of Higher Educationists</vt:lpstr>
      <vt:lpstr>Equity and Excellence</vt:lpstr>
      <vt:lpstr>The University as an Institution</vt:lpstr>
      <vt:lpstr>Governance in HET</vt:lpstr>
      <vt:lpstr>Excellence in Higher Education Studies</vt:lpstr>
      <vt:lpstr>The Essential Task of a University</vt:lpstr>
      <vt:lpstr>Excellence in the HET system</vt:lpstr>
      <vt:lpstr>Branding of the UFS</vt:lpstr>
      <vt:lpstr>Characteristics of HET in South Africa</vt:lpstr>
      <vt:lpstr>Earning Trust</vt:lpstr>
      <vt:lpstr>Thank you </vt:lpstr>
    </vt:vector>
  </TitlesOfParts>
  <Company>UFS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uvp</dc:creator>
  <cp:lastModifiedBy>Cornelle Scheltema-Van Wyk</cp:lastModifiedBy>
  <cp:revision>40</cp:revision>
  <dcterms:created xsi:type="dcterms:W3CDTF">2010-10-12T06:40:58Z</dcterms:created>
  <dcterms:modified xsi:type="dcterms:W3CDTF">2018-05-17T08:19:58Z</dcterms:modified>
</cp:coreProperties>
</file>